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349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348" r:id="rId23"/>
  </p:sldIdLst>
  <p:sldSz cx="9144000" cy="6858000" type="screen4x3"/>
  <p:notesSz cx="9144000" cy="6858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563EE0-F205-4CE1-A250-841E7732E362}" v="1" dt="2023-09-10T21:55:08.158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5" autoAdjust="0"/>
    <p:restoredTop sz="94660"/>
  </p:normalViewPr>
  <p:slideViewPr>
    <p:cSldViewPr>
      <p:cViewPr varScale="1">
        <p:scale>
          <a:sx n="123" d="100"/>
          <a:sy n="123" d="100"/>
        </p:scale>
        <p:origin x="1512" y="10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jp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jpg>
</file>

<file path=ppt/media/image30.png>
</file>

<file path=ppt/media/image31.jpg>
</file>

<file path=ppt/media/image32.jpg>
</file>

<file path=ppt/media/image33.jpg>
</file>

<file path=ppt/media/image34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66064" y="170116"/>
            <a:ext cx="8611870" cy="5137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rgbClr val="00466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00466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00466C"/>
                </a:solidFill>
                <a:latin typeface="Segoe UI"/>
                <a:cs typeface="Segoe U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00466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9/11/2023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00466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9/11/2023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6550025"/>
            <a:ext cx="9144000" cy="307975"/>
          </a:xfrm>
          <a:custGeom>
            <a:avLst/>
            <a:gdLst/>
            <a:ahLst/>
            <a:cxnLst/>
            <a:rect l="l" t="t" r="r" b="b"/>
            <a:pathLst>
              <a:path w="9144000" h="307975">
                <a:moveTo>
                  <a:pt x="9144000" y="0"/>
                </a:moveTo>
                <a:lnTo>
                  <a:pt x="0" y="0"/>
                </a:lnTo>
                <a:lnTo>
                  <a:pt x="0" y="307975"/>
                </a:lnTo>
                <a:lnTo>
                  <a:pt x="9144000" y="307975"/>
                </a:lnTo>
                <a:lnTo>
                  <a:pt x="9144000" y="0"/>
                </a:lnTo>
                <a:close/>
              </a:path>
            </a:pathLst>
          </a:custGeom>
          <a:solidFill>
            <a:srgbClr val="004A7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68275" y="6289040"/>
            <a:ext cx="8975725" cy="568325"/>
          </a:xfrm>
          <a:custGeom>
            <a:avLst/>
            <a:gdLst/>
            <a:ahLst/>
            <a:cxnLst/>
            <a:rect l="l" t="t" r="r" b="b"/>
            <a:pathLst>
              <a:path w="8975725" h="568325">
                <a:moveTo>
                  <a:pt x="8975725" y="0"/>
                </a:moveTo>
                <a:lnTo>
                  <a:pt x="0" y="568325"/>
                </a:lnTo>
                <a:lnTo>
                  <a:pt x="8975725" y="568325"/>
                </a:lnTo>
                <a:lnTo>
                  <a:pt x="8975725" y="0"/>
                </a:lnTo>
                <a:close/>
              </a:path>
            </a:pathLst>
          </a:custGeom>
          <a:solidFill>
            <a:srgbClr val="B5CC0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68275" y="6289040"/>
            <a:ext cx="8975725" cy="568325"/>
          </a:xfrm>
          <a:custGeom>
            <a:avLst/>
            <a:gdLst/>
            <a:ahLst/>
            <a:cxnLst/>
            <a:rect l="l" t="t" r="r" b="b"/>
            <a:pathLst>
              <a:path w="8975725" h="568325">
                <a:moveTo>
                  <a:pt x="0" y="568325"/>
                </a:moveTo>
                <a:lnTo>
                  <a:pt x="8975725" y="0"/>
                </a:lnTo>
                <a:lnTo>
                  <a:pt x="8975725" y="568325"/>
                </a:lnTo>
              </a:path>
            </a:pathLst>
          </a:custGeom>
          <a:ln w="12192">
            <a:solidFill>
              <a:srgbClr val="B5CC0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9/11/2023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2022475" y="711834"/>
            <a:ext cx="7121525" cy="45720"/>
          </a:xfrm>
          <a:custGeom>
            <a:avLst/>
            <a:gdLst/>
            <a:ahLst/>
            <a:cxnLst/>
            <a:rect l="l" t="t" r="r" b="b"/>
            <a:pathLst>
              <a:path w="7121525" h="45720">
                <a:moveTo>
                  <a:pt x="7121525" y="0"/>
                </a:moveTo>
                <a:lnTo>
                  <a:pt x="0" y="0"/>
                </a:lnTo>
                <a:lnTo>
                  <a:pt x="0" y="45720"/>
                </a:lnTo>
                <a:lnTo>
                  <a:pt x="7121525" y="45720"/>
                </a:lnTo>
                <a:lnTo>
                  <a:pt x="7121525" y="0"/>
                </a:lnTo>
                <a:close/>
              </a:path>
            </a:pathLst>
          </a:custGeom>
          <a:solidFill>
            <a:srgbClr val="B5CC0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68859" y="170116"/>
            <a:ext cx="8606281" cy="5137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rgbClr val="00466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44232" y="1382395"/>
            <a:ext cx="7455534" cy="39560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00466C"/>
                </a:solidFill>
                <a:latin typeface="Segoe UI"/>
                <a:cs typeface="Segoe U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21.jp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pg"/><Relationship Id="rId3" Type="http://schemas.openxmlformats.org/officeDocument/2006/relationships/image" Target="../media/image23.jp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3000" y="3429000"/>
            <a:ext cx="7205346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b="1" spc="-5" dirty="0">
                <a:solidFill>
                  <a:srgbClr val="000000"/>
                </a:solidFill>
                <a:latin typeface="Calibri"/>
                <a:cs typeface="Calibri"/>
              </a:rPr>
              <a:t>Abastecimiento</a:t>
            </a:r>
            <a:r>
              <a:rPr sz="4400" b="1" spc="-6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4400" b="1" dirty="0">
                <a:solidFill>
                  <a:srgbClr val="000000"/>
                </a:solidFill>
                <a:latin typeface="Calibri"/>
                <a:cs typeface="Calibri"/>
              </a:rPr>
              <a:t>y</a:t>
            </a:r>
            <a:r>
              <a:rPr sz="4400" b="1" spc="-7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4400" b="1" spc="-5" dirty="0">
                <a:solidFill>
                  <a:srgbClr val="000000"/>
                </a:solidFill>
                <a:latin typeface="Calibri"/>
                <a:cs typeface="Calibri"/>
              </a:rPr>
              <a:t>Distribución</a:t>
            </a:r>
            <a:endParaRPr sz="4400" dirty="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271520" y="5638800"/>
            <a:ext cx="2900680" cy="6871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00" marR="5080" indent="-50800">
              <a:lnSpc>
                <a:spcPct val="112599"/>
              </a:lnSpc>
              <a:spcBef>
                <a:spcPts val="100"/>
              </a:spcBef>
            </a:pPr>
            <a:r>
              <a:rPr sz="2000" b="1" dirty="0">
                <a:latin typeface="Calibri"/>
                <a:cs typeface="Calibri"/>
              </a:rPr>
              <a:t>Patricia </a:t>
            </a:r>
            <a:r>
              <a:rPr sz="2000" b="1" spc="-5" dirty="0">
                <a:latin typeface="Calibri"/>
                <a:cs typeface="Calibri"/>
              </a:rPr>
              <a:t>V</a:t>
            </a:r>
            <a:r>
              <a:rPr sz="2000" b="1" spc="-5" dirty="0">
                <a:latin typeface="Segoe UI"/>
                <a:cs typeface="Segoe UI"/>
              </a:rPr>
              <a:t>á</a:t>
            </a:r>
            <a:r>
              <a:rPr sz="2000" b="1" spc="-5" dirty="0">
                <a:latin typeface="Calibri"/>
                <a:cs typeface="Calibri"/>
              </a:rPr>
              <a:t>squez Costella </a:t>
            </a:r>
            <a:r>
              <a:rPr sz="2000" b="1" spc="-440" dirty="0">
                <a:latin typeface="Calibri"/>
                <a:cs typeface="Calibri"/>
              </a:rPr>
              <a:t> </a:t>
            </a:r>
            <a:r>
              <a:rPr sz="2000" b="1" dirty="0">
                <a:latin typeface="Calibri"/>
                <a:cs typeface="Calibri"/>
              </a:rPr>
              <a:t>Ing.</a:t>
            </a:r>
            <a:r>
              <a:rPr sz="2000" b="1" spc="-20" dirty="0">
                <a:latin typeface="Calibri"/>
                <a:cs typeface="Calibri"/>
              </a:rPr>
              <a:t> </a:t>
            </a:r>
            <a:r>
              <a:rPr sz="2000" b="1" spc="-5" dirty="0">
                <a:latin typeface="Calibri"/>
                <a:cs typeface="Calibri"/>
              </a:rPr>
              <a:t>Ejecuci</a:t>
            </a:r>
            <a:r>
              <a:rPr sz="2000" b="1" spc="-5" dirty="0">
                <a:latin typeface="Segoe UI"/>
                <a:cs typeface="Segoe UI"/>
              </a:rPr>
              <a:t>ó</a:t>
            </a:r>
            <a:r>
              <a:rPr sz="2000" b="1" spc="-5" dirty="0">
                <a:latin typeface="Calibri"/>
                <a:cs typeface="Calibri"/>
              </a:rPr>
              <a:t>n Industrial</a:t>
            </a:r>
            <a:endParaRPr sz="2000" b="1" dirty="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56385" y="1447274"/>
            <a:ext cx="6063615" cy="175312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77384" y="170116"/>
            <a:ext cx="389382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Niveles</a:t>
            </a:r>
            <a:r>
              <a:rPr spc="-60" dirty="0"/>
              <a:t> </a:t>
            </a:r>
            <a:r>
              <a:rPr spc="-5" dirty="0"/>
              <a:t>de</a:t>
            </a:r>
            <a:r>
              <a:rPr spc="-70" dirty="0"/>
              <a:t> </a:t>
            </a:r>
            <a:r>
              <a:rPr spc="-5" dirty="0"/>
              <a:t>Planificación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0" y="1028700"/>
            <a:ext cx="9150350" cy="5835015"/>
            <a:chOff x="0" y="1028700"/>
            <a:chExt cx="9150350" cy="5835015"/>
          </a:xfrm>
        </p:grpSpPr>
        <p:sp>
          <p:nvSpPr>
            <p:cNvPr id="4" name="object 4"/>
            <p:cNvSpPr/>
            <p:nvPr/>
          </p:nvSpPr>
          <p:spPr>
            <a:xfrm>
              <a:off x="0" y="6550025"/>
              <a:ext cx="9144000" cy="307975"/>
            </a:xfrm>
            <a:custGeom>
              <a:avLst/>
              <a:gdLst/>
              <a:ahLst/>
              <a:cxnLst/>
              <a:rect l="l" t="t" r="r" b="b"/>
              <a:pathLst>
                <a:path w="9144000" h="307975">
                  <a:moveTo>
                    <a:pt x="9144000" y="0"/>
                  </a:moveTo>
                  <a:lnTo>
                    <a:pt x="0" y="0"/>
                  </a:lnTo>
                  <a:lnTo>
                    <a:pt x="0" y="307975"/>
                  </a:lnTo>
                  <a:lnTo>
                    <a:pt x="9144000" y="307975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4A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8275" y="6289040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8975725" y="0"/>
                  </a:moveTo>
                  <a:lnTo>
                    <a:pt x="0" y="568325"/>
                  </a:lnTo>
                  <a:lnTo>
                    <a:pt x="8975725" y="568325"/>
                  </a:lnTo>
                  <a:lnTo>
                    <a:pt x="8975725" y="0"/>
                  </a:lnTo>
                  <a:close/>
                </a:path>
              </a:pathLst>
            </a:custGeom>
            <a:solidFill>
              <a:srgbClr val="B5CC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8275" y="6289040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0" y="568325"/>
                  </a:moveTo>
                  <a:lnTo>
                    <a:pt x="8975725" y="0"/>
                  </a:lnTo>
                  <a:lnTo>
                    <a:pt x="8975725" y="568325"/>
                  </a:lnTo>
                </a:path>
              </a:pathLst>
            </a:custGeom>
            <a:ln w="12192">
              <a:solidFill>
                <a:srgbClr val="B5CC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51205" y="1028700"/>
              <a:ext cx="7858125" cy="5288280"/>
            </a:xfrm>
            <a:custGeom>
              <a:avLst/>
              <a:gdLst/>
              <a:ahLst/>
              <a:cxnLst/>
              <a:rect l="l" t="t" r="r" b="b"/>
              <a:pathLst>
                <a:path w="7858125" h="5288280">
                  <a:moveTo>
                    <a:pt x="0" y="0"/>
                  </a:moveTo>
                  <a:lnTo>
                    <a:pt x="0" y="5288280"/>
                  </a:lnTo>
                  <a:lnTo>
                    <a:pt x="2494915" y="4230370"/>
                  </a:lnTo>
                  <a:lnTo>
                    <a:pt x="2494915" y="1057910"/>
                  </a:lnTo>
                  <a:lnTo>
                    <a:pt x="0" y="0"/>
                  </a:lnTo>
                  <a:close/>
                </a:path>
                <a:path w="7858125" h="5288280">
                  <a:moveTo>
                    <a:pt x="2680970" y="0"/>
                  </a:moveTo>
                  <a:lnTo>
                    <a:pt x="2680970" y="5288280"/>
                  </a:lnTo>
                  <a:lnTo>
                    <a:pt x="5175885" y="4230370"/>
                  </a:lnTo>
                  <a:lnTo>
                    <a:pt x="5175885" y="1057910"/>
                  </a:lnTo>
                  <a:lnTo>
                    <a:pt x="2680970" y="0"/>
                  </a:lnTo>
                  <a:close/>
                </a:path>
                <a:path w="7858125" h="5288280">
                  <a:moveTo>
                    <a:pt x="5363210" y="0"/>
                  </a:moveTo>
                  <a:lnTo>
                    <a:pt x="5363210" y="5288280"/>
                  </a:lnTo>
                  <a:lnTo>
                    <a:pt x="7858125" y="4230370"/>
                  </a:lnTo>
                  <a:lnTo>
                    <a:pt x="7858125" y="1057910"/>
                  </a:lnTo>
                  <a:lnTo>
                    <a:pt x="5363210" y="0"/>
                  </a:lnTo>
                  <a:close/>
                </a:path>
              </a:pathLst>
            </a:custGeom>
            <a:solidFill>
              <a:srgbClr val="004A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863917" y="1962403"/>
            <a:ext cx="2250440" cy="3234055"/>
          </a:xfrm>
          <a:prstGeom prst="rect">
            <a:avLst/>
          </a:prstGeom>
        </p:spPr>
        <p:txBody>
          <a:bodyPr vert="horz" wrap="square" lIns="0" tIns="161925" rIns="0" bIns="0" rtlCol="0">
            <a:spAutoFit/>
          </a:bodyPr>
          <a:lstStyle/>
          <a:p>
            <a:pPr marL="14604">
              <a:lnSpc>
                <a:spcPct val="100000"/>
              </a:lnSpc>
              <a:spcBef>
                <a:spcPts val="1275"/>
              </a:spcBef>
            </a:pPr>
            <a:r>
              <a:rPr sz="2000" b="1" spc="-5" dirty="0">
                <a:solidFill>
                  <a:srgbClr val="FFFFFF"/>
                </a:solidFill>
                <a:latin typeface="Segoe UI"/>
                <a:cs typeface="Segoe UI"/>
              </a:rPr>
              <a:t>Estratégico:</a:t>
            </a:r>
            <a:endParaRPr sz="2000" dirty="0">
              <a:latin typeface="Segoe UI"/>
              <a:cs typeface="Segoe UI"/>
            </a:endParaRPr>
          </a:p>
          <a:p>
            <a:pPr marL="14604" marR="294640">
              <a:lnSpc>
                <a:spcPct val="100000"/>
              </a:lnSpc>
              <a:spcBef>
                <a:spcPts val="940"/>
              </a:spcBef>
              <a:buChar char="•"/>
              <a:tabLst>
                <a:tab pos="187960" algn="l"/>
              </a:tabLst>
            </a:pP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Definición</a:t>
            </a:r>
            <a:r>
              <a:rPr sz="1600" spc="-3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del</a:t>
            </a:r>
            <a:r>
              <a:rPr sz="1600" spc="-40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600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n°</a:t>
            </a:r>
            <a:r>
              <a:rPr sz="1600" spc="-4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600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de </a:t>
            </a:r>
            <a:r>
              <a:rPr sz="1600" spc="-420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fabricas </a:t>
            </a:r>
            <a:r>
              <a:rPr sz="1600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y</a:t>
            </a:r>
            <a:r>
              <a:rPr sz="1600" spc="-30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almacenes</a:t>
            </a:r>
            <a:endParaRPr sz="1600" dirty="0">
              <a:solidFill>
                <a:schemeClr val="tx1">
                  <a:lumMod val="95000"/>
                  <a:lumOff val="5000"/>
                </a:schemeClr>
              </a:solidFill>
              <a:highlight>
                <a:srgbClr val="FFFF00"/>
              </a:highlight>
              <a:latin typeface="Segoe UI"/>
              <a:cs typeface="Segoe UI"/>
            </a:endParaRPr>
          </a:p>
          <a:p>
            <a:pPr marL="185420" indent="-172720">
              <a:lnSpc>
                <a:spcPct val="100000"/>
              </a:lnSpc>
              <a:spcBef>
                <a:spcPts val="300"/>
              </a:spcBef>
              <a:buChar char="•"/>
              <a:tabLst>
                <a:tab pos="185420" algn="l"/>
              </a:tabLst>
            </a:pP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Localización</a:t>
            </a:r>
            <a:r>
              <a:rPr sz="1600" spc="-6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de</a:t>
            </a:r>
            <a:r>
              <a:rPr sz="1600" spc="-7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plantas</a:t>
            </a:r>
            <a:endParaRPr sz="1600" dirty="0">
              <a:solidFill>
                <a:schemeClr val="tx1">
                  <a:lumMod val="95000"/>
                  <a:lumOff val="5000"/>
                </a:schemeClr>
              </a:solidFill>
              <a:highlight>
                <a:srgbClr val="FFFF00"/>
              </a:highlight>
              <a:latin typeface="Segoe UI"/>
              <a:cs typeface="Segoe UI"/>
            </a:endParaRPr>
          </a:p>
          <a:p>
            <a:pPr marL="14604" marR="426720">
              <a:lnSpc>
                <a:spcPct val="100000"/>
              </a:lnSpc>
              <a:spcBef>
                <a:spcPts val="320"/>
              </a:spcBef>
              <a:buChar char="•"/>
              <a:tabLst>
                <a:tab pos="187960" algn="l"/>
              </a:tabLst>
            </a:pP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Tipo</a:t>
            </a:r>
            <a:r>
              <a:rPr sz="1600" spc="-6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de</a:t>
            </a:r>
            <a:r>
              <a:rPr sz="1600" spc="-5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equipo</a:t>
            </a:r>
            <a:r>
              <a:rPr sz="1600" spc="-4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de </a:t>
            </a:r>
            <a:r>
              <a:rPr sz="1600" spc="-42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fábricas</a:t>
            </a:r>
            <a:r>
              <a:rPr sz="1600" spc="-2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FFFFFF"/>
                </a:solidFill>
                <a:latin typeface="Segoe UI"/>
                <a:cs typeface="Segoe UI"/>
              </a:rPr>
              <a:t>y</a:t>
            </a:r>
            <a:r>
              <a:rPr sz="1600" spc="-2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FFFFFF"/>
                </a:solidFill>
                <a:latin typeface="Segoe UI"/>
                <a:cs typeface="Segoe UI"/>
              </a:rPr>
              <a:t>bodegas</a:t>
            </a:r>
            <a:endParaRPr sz="1600" dirty="0">
              <a:latin typeface="Segoe UI"/>
              <a:cs typeface="Segoe UI"/>
            </a:endParaRPr>
          </a:p>
          <a:p>
            <a:pPr marL="14604" marR="276860" algn="just">
              <a:lnSpc>
                <a:spcPct val="99500"/>
              </a:lnSpc>
              <a:spcBef>
                <a:spcPts val="334"/>
              </a:spcBef>
              <a:buChar char="•"/>
              <a:tabLst>
                <a:tab pos="187960" algn="l"/>
              </a:tabLst>
            </a:pP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Nivel tecnológico </a:t>
            </a:r>
            <a:r>
              <a:rPr sz="1600" dirty="0">
                <a:solidFill>
                  <a:srgbClr val="FFFFFF"/>
                </a:solidFill>
                <a:latin typeface="Segoe UI"/>
                <a:cs typeface="Segoe UI"/>
              </a:rPr>
              <a:t>y </a:t>
            </a:r>
            <a:r>
              <a:rPr sz="1600" spc="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dimensionamiento</a:t>
            </a:r>
            <a:r>
              <a:rPr sz="1600" spc="-5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de </a:t>
            </a:r>
            <a:r>
              <a:rPr sz="1600" spc="-430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fábricas</a:t>
            </a:r>
            <a:r>
              <a:rPr sz="1600" spc="-1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600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y</a:t>
            </a:r>
            <a:r>
              <a:rPr sz="1600" spc="-1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almacenes</a:t>
            </a:r>
            <a:endParaRPr sz="1600" dirty="0">
              <a:solidFill>
                <a:schemeClr val="tx1">
                  <a:lumMod val="95000"/>
                  <a:lumOff val="5000"/>
                </a:schemeClr>
              </a:solidFill>
              <a:highlight>
                <a:srgbClr val="FFFF00"/>
              </a:highlight>
              <a:latin typeface="Segoe UI"/>
              <a:cs typeface="Segoe UI"/>
            </a:endParaRPr>
          </a:p>
          <a:p>
            <a:pPr marL="185420" indent="-172720" algn="just">
              <a:lnSpc>
                <a:spcPct val="100000"/>
              </a:lnSpc>
              <a:spcBef>
                <a:spcPts val="300"/>
              </a:spcBef>
              <a:buChar char="•"/>
              <a:tabLst>
                <a:tab pos="185420" algn="l"/>
              </a:tabLst>
            </a:pP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Niveles</a:t>
            </a:r>
            <a:r>
              <a:rPr sz="1600" spc="-5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de</a:t>
            </a:r>
            <a:r>
              <a:rPr sz="1600" spc="-5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producción</a:t>
            </a:r>
            <a:endParaRPr sz="1600" dirty="0">
              <a:latin typeface="Segoe UI"/>
              <a:cs typeface="Segoe UI"/>
            </a:endParaRPr>
          </a:p>
          <a:p>
            <a:pPr marL="185420" indent="-172720" algn="just">
              <a:lnSpc>
                <a:spcPct val="100000"/>
              </a:lnSpc>
              <a:spcBef>
                <a:spcPts val="320"/>
              </a:spcBef>
              <a:buChar char="•"/>
              <a:tabLst>
                <a:tab pos="185420" algn="l"/>
              </a:tabLst>
            </a:pP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Tipo</a:t>
            </a:r>
            <a:r>
              <a:rPr sz="1600" spc="-2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FFFFFF"/>
                </a:solidFill>
                <a:latin typeface="Segoe UI"/>
                <a:cs typeface="Segoe UI"/>
              </a:rPr>
              <a:t>de</a:t>
            </a:r>
            <a:r>
              <a:rPr sz="1600" spc="-1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transporte</a:t>
            </a:r>
            <a:endParaRPr sz="1600" dirty="0">
              <a:latin typeface="Segoe UI"/>
              <a:cs typeface="Segoe U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549396" y="1982723"/>
            <a:ext cx="2227580" cy="3195955"/>
          </a:xfrm>
          <a:prstGeom prst="rect">
            <a:avLst/>
          </a:prstGeom>
        </p:spPr>
        <p:txBody>
          <a:bodyPr vert="horz" wrap="square" lIns="0" tIns="1619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75"/>
              </a:spcBef>
            </a:pPr>
            <a:r>
              <a:rPr sz="2000" b="1" spc="-5" dirty="0">
                <a:solidFill>
                  <a:srgbClr val="FFFFFF"/>
                </a:solidFill>
                <a:latin typeface="Segoe UI"/>
                <a:cs typeface="Segoe UI"/>
              </a:rPr>
              <a:t>Táctico:</a:t>
            </a:r>
            <a:endParaRPr sz="2000" dirty="0">
              <a:latin typeface="Segoe UI"/>
              <a:cs typeface="Segoe UI"/>
            </a:endParaRPr>
          </a:p>
          <a:p>
            <a:pPr marL="12700" marR="142240">
              <a:lnSpc>
                <a:spcPct val="100000"/>
              </a:lnSpc>
              <a:spcBef>
                <a:spcPts val="940"/>
              </a:spcBef>
              <a:buChar char="•"/>
              <a:tabLst>
                <a:tab pos="152400" algn="l"/>
              </a:tabLst>
            </a:pP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Elección</a:t>
            </a:r>
            <a:r>
              <a:rPr sz="1600" spc="-2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FFFFFF"/>
                </a:solidFill>
                <a:latin typeface="Segoe UI"/>
                <a:cs typeface="Segoe UI"/>
              </a:rPr>
              <a:t>del</a:t>
            </a:r>
            <a:r>
              <a:rPr sz="1600" spc="-4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modo</a:t>
            </a:r>
            <a:r>
              <a:rPr sz="1600" spc="-3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de </a:t>
            </a:r>
            <a:r>
              <a:rPr sz="1600" spc="-42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transporte</a:t>
            </a:r>
            <a:endParaRPr sz="1600" dirty="0">
              <a:solidFill>
                <a:schemeClr val="tx1">
                  <a:lumMod val="95000"/>
                  <a:lumOff val="5000"/>
                </a:schemeClr>
              </a:solidFill>
              <a:highlight>
                <a:srgbClr val="FFFF00"/>
              </a:highlight>
              <a:latin typeface="Segoe UI"/>
              <a:cs typeface="Segoe UI"/>
            </a:endParaRPr>
          </a:p>
          <a:p>
            <a:pPr marL="12700" marR="86995">
              <a:lnSpc>
                <a:spcPct val="100000"/>
              </a:lnSpc>
              <a:spcBef>
                <a:spcPts val="300"/>
              </a:spcBef>
              <a:buChar char="•"/>
              <a:tabLst>
                <a:tab pos="152400" algn="l"/>
              </a:tabLst>
            </a:pP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Política</a:t>
            </a:r>
            <a:r>
              <a:rPr sz="1600" spc="-8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de</a:t>
            </a:r>
            <a:r>
              <a:rPr sz="1600" spc="-8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rotación</a:t>
            </a:r>
            <a:r>
              <a:rPr sz="1600" spc="-9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de </a:t>
            </a:r>
            <a:r>
              <a:rPr sz="1600" spc="-42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inventarios</a:t>
            </a:r>
            <a:endParaRPr sz="1600" dirty="0">
              <a:solidFill>
                <a:schemeClr val="tx1">
                  <a:lumMod val="95000"/>
                  <a:lumOff val="5000"/>
                </a:schemeClr>
              </a:solidFill>
              <a:highlight>
                <a:srgbClr val="FFFF00"/>
              </a:highlight>
              <a:latin typeface="Segoe UI"/>
              <a:cs typeface="Segoe UI"/>
            </a:endParaRPr>
          </a:p>
          <a:p>
            <a:pPr marL="152400" indent="-139700">
              <a:lnSpc>
                <a:spcPct val="100000"/>
              </a:lnSpc>
              <a:spcBef>
                <a:spcPts val="320"/>
              </a:spcBef>
              <a:buChar char="•"/>
              <a:tabLst>
                <a:tab pos="152400" algn="l"/>
              </a:tabLst>
            </a:pP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Diseño</a:t>
            </a:r>
            <a:r>
              <a:rPr sz="1600" spc="-3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de</a:t>
            </a:r>
            <a:r>
              <a:rPr sz="1600" spc="-3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  <a:latin typeface="Segoe UI"/>
                <a:cs typeface="Segoe UI"/>
              </a:rPr>
              <a:t>almacenes</a:t>
            </a:r>
            <a:endParaRPr sz="1600" dirty="0">
              <a:solidFill>
                <a:schemeClr val="tx1">
                  <a:lumMod val="95000"/>
                  <a:lumOff val="5000"/>
                </a:schemeClr>
              </a:solidFill>
              <a:highlight>
                <a:srgbClr val="FFFF00"/>
              </a:highlight>
              <a:latin typeface="Segoe UI"/>
              <a:cs typeface="Segoe UI"/>
            </a:endParaRPr>
          </a:p>
          <a:p>
            <a:pPr marL="12700" marR="167640">
              <a:lnSpc>
                <a:spcPct val="105200"/>
              </a:lnSpc>
              <a:spcBef>
                <a:spcPts val="105"/>
              </a:spcBef>
              <a:buChar char="•"/>
              <a:tabLst>
                <a:tab pos="152400" algn="l"/>
              </a:tabLst>
            </a:pPr>
            <a:r>
              <a:rPr sz="1600" b="1" spc="-5" dirty="0">
                <a:solidFill>
                  <a:srgbClr val="FFFFFF"/>
                </a:solidFill>
                <a:latin typeface="Segoe UI"/>
                <a:cs typeface="Segoe UI"/>
              </a:rPr>
              <a:t>Dimensión</a:t>
            </a:r>
            <a:r>
              <a:rPr sz="1600" spc="-4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de</a:t>
            </a:r>
            <a:r>
              <a:rPr sz="1600" spc="-2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la</a:t>
            </a:r>
            <a:r>
              <a:rPr sz="1600" spc="-4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flota </a:t>
            </a:r>
            <a:r>
              <a:rPr sz="1600" spc="-42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FFFFFF"/>
                </a:solidFill>
                <a:latin typeface="Segoe UI"/>
                <a:cs typeface="Segoe UI"/>
              </a:rPr>
              <a:t>de</a:t>
            </a: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 transporte</a:t>
            </a:r>
            <a:endParaRPr sz="1600" dirty="0">
              <a:latin typeface="Segoe UI"/>
              <a:cs typeface="Segoe UI"/>
            </a:endParaRPr>
          </a:p>
          <a:p>
            <a:pPr marL="12700" marR="5080">
              <a:lnSpc>
                <a:spcPct val="100000"/>
              </a:lnSpc>
              <a:spcBef>
                <a:spcPts val="320"/>
              </a:spcBef>
              <a:buChar char="•"/>
              <a:tabLst>
                <a:tab pos="152400" algn="l"/>
              </a:tabLst>
            </a:pPr>
            <a:r>
              <a:rPr sz="1600" b="1" spc="-5" dirty="0">
                <a:solidFill>
                  <a:srgbClr val="FFFFFF"/>
                </a:solidFill>
                <a:latin typeface="Segoe UI"/>
                <a:cs typeface="Segoe UI"/>
              </a:rPr>
              <a:t>Políticas</a:t>
            </a:r>
            <a:r>
              <a:rPr sz="1600" b="1" spc="2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b="1" spc="-5" dirty="0">
                <a:solidFill>
                  <a:srgbClr val="FFFFFF"/>
                </a:solidFill>
                <a:latin typeface="Segoe UI"/>
                <a:cs typeface="Segoe UI"/>
              </a:rPr>
              <a:t>de </a:t>
            </a:r>
            <a:r>
              <a:rPr sz="1600" b="1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b="1" spc="-5" dirty="0">
                <a:solidFill>
                  <a:srgbClr val="FFFFFF"/>
                </a:solidFill>
                <a:latin typeface="Segoe UI"/>
                <a:cs typeface="Segoe UI"/>
              </a:rPr>
              <a:t>distribución</a:t>
            </a: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,</a:t>
            </a:r>
            <a:r>
              <a:rPr sz="1600" spc="-5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rgbClr val="FFFFFF"/>
                </a:solidFill>
                <a:highlight>
                  <a:srgbClr val="FFFF00"/>
                </a:highlight>
                <a:latin typeface="Segoe UI"/>
                <a:cs typeface="Segoe UI"/>
              </a:rPr>
              <a:t>volumen</a:t>
            </a:r>
            <a:r>
              <a:rPr sz="1600" spc="-85" dirty="0">
                <a:solidFill>
                  <a:srgbClr val="FFFFFF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rgbClr val="FFFFFF"/>
                </a:solidFill>
                <a:highlight>
                  <a:srgbClr val="FFFF00"/>
                </a:highlight>
                <a:latin typeface="Segoe UI"/>
                <a:cs typeface="Segoe UI"/>
              </a:rPr>
              <a:t>de </a:t>
            </a:r>
            <a:r>
              <a:rPr sz="1600" spc="-420" dirty="0">
                <a:solidFill>
                  <a:srgbClr val="FFFFFF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rgbClr val="FFFFFF"/>
                </a:solidFill>
                <a:highlight>
                  <a:srgbClr val="FFFF00"/>
                </a:highlight>
                <a:latin typeface="Segoe UI"/>
                <a:cs typeface="Segoe UI"/>
              </a:rPr>
              <a:t>inventarios</a:t>
            </a:r>
            <a:endParaRPr sz="1600" dirty="0">
              <a:highlight>
                <a:srgbClr val="FFFF00"/>
              </a:highlight>
              <a:latin typeface="Segoe UI"/>
              <a:cs typeface="Segoe U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229984" y="2104930"/>
            <a:ext cx="2245360" cy="2952115"/>
          </a:xfrm>
          <a:prstGeom prst="rect">
            <a:avLst/>
          </a:prstGeom>
        </p:spPr>
        <p:txBody>
          <a:bodyPr vert="horz" wrap="square" lIns="0" tIns="161290" rIns="0" bIns="0" rtlCol="0">
            <a:spAutoFit/>
          </a:bodyPr>
          <a:lstStyle/>
          <a:p>
            <a:pPr marL="14604">
              <a:lnSpc>
                <a:spcPct val="100000"/>
              </a:lnSpc>
              <a:spcBef>
                <a:spcPts val="1270"/>
              </a:spcBef>
            </a:pPr>
            <a:r>
              <a:rPr sz="2000" b="1" spc="-5" dirty="0">
                <a:solidFill>
                  <a:srgbClr val="FFFFFF"/>
                </a:solidFill>
                <a:latin typeface="Segoe UI"/>
                <a:cs typeface="Segoe UI"/>
              </a:rPr>
              <a:t>Operativo:</a:t>
            </a:r>
            <a:endParaRPr sz="2000" dirty="0">
              <a:latin typeface="Segoe UI"/>
              <a:cs typeface="Segoe UI"/>
            </a:endParaRPr>
          </a:p>
          <a:p>
            <a:pPr marL="14604" marR="522605">
              <a:lnSpc>
                <a:spcPts val="1900"/>
              </a:lnSpc>
              <a:spcBef>
                <a:spcPts val="1019"/>
              </a:spcBef>
              <a:buChar char="•"/>
              <a:tabLst>
                <a:tab pos="187960" algn="l"/>
              </a:tabLst>
            </a:pP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P</a:t>
            </a:r>
            <a:r>
              <a:rPr sz="1600" spc="5" dirty="0">
                <a:solidFill>
                  <a:srgbClr val="FFFFFF"/>
                </a:solidFill>
                <a:latin typeface="Segoe UI"/>
                <a:cs typeface="Segoe UI"/>
              </a:rPr>
              <a:t>r</a:t>
            </a:r>
            <a:r>
              <a:rPr sz="1600" dirty="0">
                <a:solidFill>
                  <a:srgbClr val="FFFFFF"/>
                </a:solidFill>
                <a:latin typeface="Segoe UI"/>
                <a:cs typeface="Segoe UI"/>
              </a:rPr>
              <a:t>ogr</a:t>
            </a:r>
            <a:r>
              <a:rPr sz="1600" spc="5" dirty="0">
                <a:solidFill>
                  <a:srgbClr val="FFFFFF"/>
                </a:solidFill>
                <a:latin typeface="Segoe UI"/>
                <a:cs typeface="Segoe UI"/>
              </a:rPr>
              <a:t>a</a:t>
            </a: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m</a:t>
            </a:r>
            <a:r>
              <a:rPr sz="1600" spc="5" dirty="0">
                <a:solidFill>
                  <a:srgbClr val="FFFFFF"/>
                </a:solidFill>
                <a:latin typeface="Segoe UI"/>
                <a:cs typeface="Segoe UI"/>
              </a:rPr>
              <a:t>a</a:t>
            </a:r>
            <a:r>
              <a:rPr sz="1600" dirty="0">
                <a:solidFill>
                  <a:srgbClr val="FFFFFF"/>
                </a:solidFill>
                <a:latin typeface="Segoe UI"/>
                <a:cs typeface="Segoe UI"/>
              </a:rPr>
              <a:t>c</a:t>
            </a:r>
            <a:r>
              <a:rPr sz="1600" spc="-10" dirty="0">
                <a:solidFill>
                  <a:srgbClr val="FFFFFF"/>
                </a:solidFill>
                <a:latin typeface="Segoe UI"/>
                <a:cs typeface="Segoe UI"/>
              </a:rPr>
              <a:t>i</a:t>
            </a:r>
            <a:r>
              <a:rPr sz="1600" dirty="0">
                <a:solidFill>
                  <a:srgbClr val="FFFFFF"/>
                </a:solidFill>
                <a:latin typeface="Segoe UI"/>
                <a:cs typeface="Segoe UI"/>
              </a:rPr>
              <a:t>ón</a:t>
            </a:r>
            <a:r>
              <a:rPr sz="1600" spc="-7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de  aprovisionamiento</a:t>
            </a:r>
            <a:endParaRPr sz="1600" dirty="0">
              <a:latin typeface="Segoe UI"/>
              <a:cs typeface="Segoe UI"/>
            </a:endParaRPr>
          </a:p>
          <a:p>
            <a:pPr marL="14604" marR="683260">
              <a:lnSpc>
                <a:spcPct val="100000"/>
              </a:lnSpc>
              <a:spcBef>
                <a:spcPts val="265"/>
              </a:spcBef>
              <a:buChar char="•"/>
              <a:tabLst>
                <a:tab pos="187960" algn="l"/>
              </a:tabLst>
            </a:pP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Distribución </a:t>
            </a:r>
            <a:r>
              <a:rPr sz="1600" dirty="0">
                <a:solidFill>
                  <a:srgbClr val="FFFFFF"/>
                </a:solidFill>
                <a:latin typeface="Segoe UI"/>
                <a:cs typeface="Segoe UI"/>
              </a:rPr>
              <a:t>de </a:t>
            </a:r>
            <a:r>
              <a:rPr sz="1600" spc="-42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FFFFFF"/>
                </a:solidFill>
                <a:latin typeface="Segoe UI"/>
                <a:cs typeface="Segoe UI"/>
              </a:rPr>
              <a:t>cent</a:t>
            </a:r>
            <a:r>
              <a:rPr sz="1600" spc="-25" dirty="0">
                <a:solidFill>
                  <a:srgbClr val="FFFFFF"/>
                </a:solidFill>
                <a:latin typeface="Segoe UI"/>
                <a:cs typeface="Segoe UI"/>
              </a:rPr>
              <a:t>r</a:t>
            </a:r>
            <a:r>
              <a:rPr sz="1600" dirty="0">
                <a:solidFill>
                  <a:srgbClr val="FFFFFF"/>
                </a:solidFill>
                <a:latin typeface="Segoe UI"/>
                <a:cs typeface="Segoe UI"/>
              </a:rPr>
              <a:t>os</a:t>
            </a:r>
            <a:r>
              <a:rPr sz="1600" spc="-9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10" dirty="0">
                <a:solidFill>
                  <a:srgbClr val="FFFFFF"/>
                </a:solidFill>
                <a:latin typeface="Segoe UI"/>
                <a:cs typeface="Segoe UI"/>
              </a:rPr>
              <a:t>l</a:t>
            </a:r>
            <a:r>
              <a:rPr sz="1600" dirty="0">
                <a:solidFill>
                  <a:srgbClr val="FFFFFF"/>
                </a:solidFill>
                <a:latin typeface="Segoe UI"/>
                <a:cs typeface="Segoe UI"/>
              </a:rPr>
              <a:t>og</a:t>
            </a:r>
            <a:r>
              <a:rPr sz="1600" spc="-10" dirty="0">
                <a:solidFill>
                  <a:srgbClr val="FFFFFF"/>
                </a:solidFill>
                <a:latin typeface="Segoe UI"/>
                <a:cs typeface="Segoe UI"/>
              </a:rPr>
              <a:t>í</a:t>
            </a: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st</a:t>
            </a:r>
            <a:r>
              <a:rPr sz="1600" spc="-10" dirty="0">
                <a:solidFill>
                  <a:srgbClr val="FFFFFF"/>
                </a:solidFill>
                <a:latin typeface="Segoe UI"/>
                <a:cs typeface="Segoe UI"/>
              </a:rPr>
              <a:t>i</a:t>
            </a:r>
            <a:r>
              <a:rPr sz="1600" dirty="0">
                <a:solidFill>
                  <a:srgbClr val="FFFFFF"/>
                </a:solidFill>
                <a:latin typeface="Segoe UI"/>
                <a:cs typeface="Segoe UI"/>
              </a:rPr>
              <a:t>cos</a:t>
            </a:r>
            <a:endParaRPr sz="1600" dirty="0">
              <a:latin typeface="Segoe UI"/>
              <a:cs typeface="Segoe UI"/>
            </a:endParaRPr>
          </a:p>
          <a:p>
            <a:pPr marL="14604" marR="5080" indent="-2540">
              <a:lnSpc>
                <a:spcPct val="105200"/>
              </a:lnSpc>
              <a:spcBef>
                <a:spcPts val="100"/>
              </a:spcBef>
              <a:buChar char="•"/>
              <a:tabLst>
                <a:tab pos="185420" algn="l"/>
              </a:tabLst>
            </a:pP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Sistemas</a:t>
            </a:r>
            <a:r>
              <a:rPr sz="1600" spc="-3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de</a:t>
            </a:r>
            <a:r>
              <a:rPr sz="1600" spc="-3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transporte </a:t>
            </a:r>
            <a:r>
              <a:rPr sz="1600" spc="-42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FFFFFF"/>
                </a:solidFill>
                <a:latin typeface="Segoe UI"/>
                <a:cs typeface="Segoe UI"/>
              </a:rPr>
              <a:t>y</a:t>
            </a:r>
            <a:r>
              <a:rPr sz="1600" spc="-4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almacenamiento</a:t>
            </a:r>
            <a:endParaRPr sz="1600" dirty="0">
              <a:latin typeface="Segoe UI"/>
              <a:cs typeface="Segoe UI"/>
            </a:endParaRPr>
          </a:p>
          <a:p>
            <a:pPr marL="185420" indent="-172720">
              <a:lnSpc>
                <a:spcPct val="100000"/>
              </a:lnSpc>
              <a:spcBef>
                <a:spcPts val="320"/>
              </a:spcBef>
              <a:buChar char="•"/>
              <a:tabLst>
                <a:tab pos="185420" algn="l"/>
              </a:tabLst>
            </a:pP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Volumen</a:t>
            </a:r>
            <a:r>
              <a:rPr sz="1600" spc="-8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de</a:t>
            </a:r>
            <a:r>
              <a:rPr sz="1600" spc="-5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FFFFFF"/>
                </a:solidFill>
                <a:latin typeface="Segoe UI"/>
                <a:cs typeface="Segoe UI"/>
              </a:rPr>
              <a:t>compras</a:t>
            </a:r>
            <a:endParaRPr sz="1600" dirty="0">
              <a:latin typeface="Segoe UI"/>
              <a:cs typeface="Segoe UI"/>
            </a:endParaRPr>
          </a:p>
          <a:p>
            <a:pPr marL="14604" marR="668020">
              <a:lnSpc>
                <a:spcPct val="100000"/>
              </a:lnSpc>
              <a:spcBef>
                <a:spcPts val="325"/>
              </a:spcBef>
              <a:buChar char="•"/>
              <a:tabLst>
                <a:tab pos="187960" algn="l"/>
              </a:tabLst>
            </a:pP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Clasificación</a:t>
            </a:r>
            <a:r>
              <a:rPr sz="1600" spc="-7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dirty="0">
                <a:solidFill>
                  <a:srgbClr val="FFFFFF"/>
                </a:solidFill>
                <a:latin typeface="Segoe UI"/>
                <a:cs typeface="Segoe UI"/>
              </a:rPr>
              <a:t>de </a:t>
            </a:r>
            <a:r>
              <a:rPr sz="1600" spc="-42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600" spc="-5" dirty="0">
                <a:solidFill>
                  <a:srgbClr val="FFFFFF"/>
                </a:solidFill>
                <a:latin typeface="Segoe UI"/>
                <a:cs typeface="Segoe UI"/>
              </a:rPr>
              <a:t>artículos</a:t>
            </a:r>
            <a:endParaRPr sz="1600" dirty="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714110" y="170116"/>
            <a:ext cx="3164205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Est</a:t>
            </a:r>
            <a:r>
              <a:rPr spc="-30" dirty="0"/>
              <a:t>r</a:t>
            </a:r>
            <a:r>
              <a:rPr dirty="0"/>
              <a:t>ate</a:t>
            </a:r>
            <a:r>
              <a:rPr spc="-10" dirty="0"/>
              <a:t>g</a:t>
            </a:r>
            <a:r>
              <a:rPr spc="-15" dirty="0"/>
              <a:t>i</a:t>
            </a:r>
            <a:r>
              <a:rPr dirty="0"/>
              <a:t>a</a:t>
            </a:r>
            <a:r>
              <a:rPr spc="-170" dirty="0"/>
              <a:t> </a:t>
            </a:r>
            <a:r>
              <a:rPr spc="-5" dirty="0"/>
              <a:t>L</a:t>
            </a:r>
            <a:r>
              <a:rPr spc="-15" dirty="0"/>
              <a:t>o</a:t>
            </a:r>
            <a:r>
              <a:rPr dirty="0"/>
              <a:t>gís</a:t>
            </a:r>
            <a:r>
              <a:rPr spc="5" dirty="0"/>
              <a:t>t</a:t>
            </a:r>
            <a:r>
              <a:rPr dirty="0"/>
              <a:t>ica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89317" y="955421"/>
            <a:ext cx="7810500" cy="45688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604" algn="just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Lograr</a:t>
            </a:r>
            <a:r>
              <a:rPr sz="2000" b="1" spc="-3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5" dirty="0">
                <a:solidFill>
                  <a:srgbClr val="00466C"/>
                </a:solidFill>
                <a:latin typeface="Segoe UI"/>
                <a:cs typeface="Segoe UI"/>
              </a:rPr>
              <a:t>una</a:t>
            </a:r>
            <a:r>
              <a:rPr sz="2000" b="1" spc="-2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10" dirty="0">
                <a:solidFill>
                  <a:srgbClr val="00466C"/>
                </a:solidFill>
                <a:latin typeface="Segoe UI"/>
                <a:cs typeface="Segoe UI"/>
              </a:rPr>
              <a:t>buena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estrategia</a:t>
            </a:r>
            <a:r>
              <a:rPr sz="2000" b="1" spc="-2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logística</a:t>
            </a:r>
            <a:endParaRPr sz="2000" dirty="0">
              <a:latin typeface="Segoe UI"/>
              <a:cs typeface="Segoe UI"/>
            </a:endParaRPr>
          </a:p>
          <a:p>
            <a:pPr marL="14604" marR="5080" algn="just">
              <a:lnSpc>
                <a:spcPct val="149500"/>
              </a:lnSpc>
              <a:spcBef>
                <a:spcPts val="969"/>
              </a:spcBef>
            </a:pP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La </a:t>
            </a:r>
            <a:r>
              <a:rPr sz="1800" b="1" spc="-5" dirty="0">
                <a:latin typeface="Segoe UI"/>
                <a:cs typeface="Segoe UI"/>
              </a:rPr>
              <a:t>logística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es un </a:t>
            </a:r>
            <a:r>
              <a:rPr sz="1800" b="1" spc="-5" dirty="0">
                <a:latin typeface="Segoe UI"/>
                <a:cs typeface="Segoe UI"/>
              </a:rPr>
              <a:t>proceso integrado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en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la empresa, asociado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con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la </a:t>
            </a:r>
            <a:r>
              <a:rPr sz="1800" b="1" spc="-10" dirty="0">
                <a:latin typeface="Segoe UI"/>
                <a:cs typeface="Segoe UI"/>
              </a:rPr>
              <a:t>buena </a:t>
            </a:r>
            <a:r>
              <a:rPr sz="1800" b="1" spc="-5" dirty="0">
                <a:latin typeface="Segoe UI"/>
                <a:cs typeface="Segoe UI"/>
              </a:rPr>
              <a:t> </a:t>
            </a:r>
            <a:r>
              <a:rPr sz="1800" b="1" dirty="0">
                <a:latin typeface="Segoe UI"/>
                <a:cs typeface="Segoe UI"/>
              </a:rPr>
              <a:t>gestión y </a:t>
            </a:r>
            <a:r>
              <a:rPr sz="1800" b="1" spc="-5" dirty="0">
                <a:latin typeface="Segoe UI"/>
                <a:cs typeface="Segoe UI"/>
              </a:rPr>
              <a:t>administración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de los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diferentes </a:t>
            </a:r>
            <a:r>
              <a:rPr sz="1800" b="1" spc="-5" dirty="0">
                <a:latin typeface="Segoe UI"/>
                <a:cs typeface="Segoe UI"/>
              </a:rPr>
              <a:t>flujos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(capital, </a:t>
            </a:r>
            <a:r>
              <a:rPr sz="1800" spc="-10" dirty="0">
                <a:solidFill>
                  <a:srgbClr val="00466C"/>
                </a:solidFill>
                <a:latin typeface="Segoe UI"/>
                <a:cs typeface="Segoe UI"/>
              </a:rPr>
              <a:t>bienes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y </a:t>
            </a:r>
            <a:r>
              <a:rPr sz="1800" spc="-10" dirty="0">
                <a:solidFill>
                  <a:srgbClr val="00466C"/>
                </a:solidFill>
                <a:latin typeface="Segoe UI"/>
                <a:cs typeface="Segoe UI"/>
              </a:rPr>
              <a:t>servicios,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 personas)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y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cuyo desarrollo </a:t>
            </a:r>
            <a:r>
              <a:rPr sz="1800" b="1" spc="-5" dirty="0">
                <a:latin typeface="Segoe UI"/>
                <a:cs typeface="Segoe UI"/>
              </a:rPr>
              <a:t>impacta </a:t>
            </a:r>
            <a:r>
              <a:rPr sz="1800" b="1" dirty="0">
                <a:latin typeface="Segoe UI"/>
                <a:cs typeface="Segoe UI"/>
              </a:rPr>
              <a:t>en </a:t>
            </a:r>
            <a:r>
              <a:rPr sz="1800" b="1" spc="-10" dirty="0">
                <a:latin typeface="Segoe UI"/>
                <a:cs typeface="Segoe UI"/>
              </a:rPr>
              <a:t>el </a:t>
            </a:r>
            <a:r>
              <a:rPr sz="1800" b="1" spc="-5" dirty="0">
                <a:latin typeface="Segoe UI"/>
                <a:cs typeface="Segoe UI"/>
              </a:rPr>
              <a:t>desempeño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de las </a:t>
            </a:r>
            <a:r>
              <a:rPr sz="1800" spc="-15" dirty="0">
                <a:solidFill>
                  <a:srgbClr val="00466C"/>
                </a:solidFill>
                <a:latin typeface="Segoe UI"/>
                <a:cs typeface="Segoe UI"/>
              </a:rPr>
              <a:t>organizaciones </a:t>
            </a:r>
            <a:r>
              <a:rPr sz="1800" spc="-48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y</a:t>
            </a:r>
            <a:r>
              <a:rPr sz="1800" spc="1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favorece</a:t>
            </a:r>
            <a:r>
              <a:rPr sz="1800" spc="-1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su</a:t>
            </a:r>
            <a:r>
              <a:rPr sz="1800" spc="-3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spc="-5" dirty="0">
                <a:latin typeface="Segoe UI"/>
                <a:cs typeface="Segoe UI"/>
              </a:rPr>
              <a:t>competitividad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.</a:t>
            </a:r>
            <a:endParaRPr sz="1800" dirty="0">
              <a:latin typeface="Segoe UI"/>
              <a:cs typeface="Segoe UI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3250" dirty="0">
              <a:latin typeface="Segoe UI"/>
              <a:cs typeface="Segoe UI"/>
            </a:endParaRPr>
          </a:p>
          <a:p>
            <a:pPr marL="14604">
              <a:lnSpc>
                <a:spcPct val="100000"/>
              </a:lnSpc>
            </a:pPr>
            <a:r>
              <a:rPr sz="1800" b="1" dirty="0">
                <a:solidFill>
                  <a:srgbClr val="00466C"/>
                </a:solidFill>
                <a:latin typeface="Segoe UI"/>
                <a:cs typeface="Segoe UI"/>
              </a:rPr>
              <a:t>Es</a:t>
            </a:r>
            <a:r>
              <a:rPr sz="1800" b="1" spc="-10" dirty="0">
                <a:solidFill>
                  <a:srgbClr val="00466C"/>
                </a:solidFill>
                <a:latin typeface="Segoe UI"/>
                <a:cs typeface="Segoe UI"/>
              </a:rPr>
              <a:t> fundamental</a:t>
            </a:r>
            <a:r>
              <a:rPr sz="1800" b="1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dirty="0">
                <a:solidFill>
                  <a:srgbClr val="00466C"/>
                </a:solidFill>
                <a:latin typeface="Segoe UI"/>
                <a:cs typeface="Segoe UI"/>
              </a:rPr>
              <a:t>la</a:t>
            </a:r>
            <a:r>
              <a:rPr sz="1800" b="1" spc="-2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coordinación</a:t>
            </a:r>
            <a:r>
              <a:rPr sz="1800" b="1" spc="-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entre:</a:t>
            </a:r>
            <a:endParaRPr sz="1800" dirty="0">
              <a:latin typeface="Segoe UI"/>
              <a:cs typeface="Segoe UI"/>
            </a:endParaRPr>
          </a:p>
          <a:p>
            <a:pPr marL="357505" marR="9525" indent="-342900">
              <a:lnSpc>
                <a:spcPct val="150000"/>
              </a:lnSpc>
              <a:spcBef>
                <a:spcPts val="20"/>
              </a:spcBef>
              <a:buAutoNum type="arabicPeriod"/>
              <a:tabLst>
                <a:tab pos="357505" algn="l"/>
                <a:tab pos="358140" algn="l"/>
                <a:tab pos="2501900" algn="l"/>
                <a:tab pos="3467735" algn="l"/>
                <a:tab pos="3917315" algn="l"/>
                <a:tab pos="5147310" algn="l"/>
                <a:tab pos="5863590" algn="l"/>
                <a:tab pos="7314565" algn="l"/>
                <a:tab pos="7624445" algn="l"/>
              </a:tabLst>
            </a:pPr>
            <a:r>
              <a:rPr sz="1800" b="1" dirty="0">
                <a:solidFill>
                  <a:srgbClr val="00466C"/>
                </a:solidFill>
                <a:latin typeface="Segoe UI"/>
                <a:cs typeface="Segoe UI"/>
              </a:rPr>
              <a:t>Ap</a:t>
            </a:r>
            <a:r>
              <a:rPr sz="1800" b="1" spc="-10" dirty="0">
                <a:solidFill>
                  <a:srgbClr val="00466C"/>
                </a:solidFill>
                <a:latin typeface="Segoe UI"/>
                <a:cs typeface="Segoe UI"/>
              </a:rPr>
              <a:t>r</a:t>
            </a:r>
            <a:r>
              <a:rPr sz="1800" b="1" dirty="0">
                <a:solidFill>
                  <a:srgbClr val="00466C"/>
                </a:solidFill>
                <a:latin typeface="Segoe UI"/>
                <a:cs typeface="Segoe UI"/>
              </a:rPr>
              <a:t>ov</a:t>
            </a:r>
            <a:r>
              <a:rPr sz="1800" b="1" spc="5" dirty="0">
                <a:solidFill>
                  <a:srgbClr val="00466C"/>
                </a:solidFill>
                <a:latin typeface="Segoe UI"/>
                <a:cs typeface="Segoe UI"/>
              </a:rPr>
              <a:t>i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si</a:t>
            </a:r>
            <a:r>
              <a:rPr sz="1800" b="1" dirty="0">
                <a:solidFill>
                  <a:srgbClr val="00466C"/>
                </a:solidFill>
                <a:latin typeface="Segoe UI"/>
                <a:cs typeface="Segoe UI"/>
              </a:rPr>
              <a:t>ona</a:t>
            </a:r>
            <a:r>
              <a:rPr sz="1800" b="1" spc="10" dirty="0">
                <a:solidFill>
                  <a:srgbClr val="00466C"/>
                </a:solidFill>
                <a:latin typeface="Segoe UI"/>
                <a:cs typeface="Segoe UI"/>
              </a:rPr>
              <a:t>m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ie</a:t>
            </a:r>
            <a:r>
              <a:rPr sz="1800" b="1" spc="-20" dirty="0">
                <a:solidFill>
                  <a:srgbClr val="00466C"/>
                </a:solidFill>
                <a:latin typeface="Segoe UI"/>
                <a:cs typeface="Segoe UI"/>
              </a:rPr>
              <a:t>n</a:t>
            </a:r>
            <a:r>
              <a:rPr sz="1800" b="1" spc="5" dirty="0">
                <a:solidFill>
                  <a:srgbClr val="00466C"/>
                </a:solidFill>
                <a:latin typeface="Segoe UI"/>
                <a:cs typeface="Segoe UI"/>
              </a:rPr>
              <a:t>t</a:t>
            </a:r>
            <a:r>
              <a:rPr sz="1800" b="1" spc="-15" dirty="0">
                <a:solidFill>
                  <a:srgbClr val="00466C"/>
                </a:solidFill>
                <a:latin typeface="Segoe UI"/>
                <a:cs typeface="Segoe UI"/>
              </a:rPr>
              <a:t>o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:	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Ges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t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i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ó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n	de	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m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a</a:t>
            </a:r>
            <a:r>
              <a:rPr sz="1800" spc="10" dirty="0">
                <a:solidFill>
                  <a:srgbClr val="00466C"/>
                </a:solidFill>
                <a:latin typeface="Segoe UI"/>
                <a:cs typeface="Segoe UI"/>
              </a:rPr>
              <a:t>t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e</a:t>
            </a:r>
            <a:r>
              <a:rPr sz="1800" spc="-10" dirty="0">
                <a:solidFill>
                  <a:srgbClr val="00466C"/>
                </a:solidFill>
                <a:latin typeface="Segoe UI"/>
                <a:cs typeface="Segoe UI"/>
              </a:rPr>
              <a:t>r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i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a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le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s	en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t</a:t>
            </a:r>
            <a:r>
              <a:rPr sz="1800" spc="-10" dirty="0">
                <a:solidFill>
                  <a:srgbClr val="00466C"/>
                </a:solidFill>
                <a:latin typeface="Segoe UI"/>
                <a:cs typeface="Segoe UI"/>
              </a:rPr>
              <a:t>r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e	proveedo</a:t>
            </a:r>
            <a:r>
              <a:rPr sz="1800" spc="-10" dirty="0">
                <a:solidFill>
                  <a:srgbClr val="00466C"/>
                </a:solidFill>
                <a:latin typeface="Segoe UI"/>
                <a:cs typeface="Segoe UI"/>
              </a:rPr>
              <a:t>r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es	y	</a:t>
            </a:r>
            <a:r>
              <a:rPr sz="1800" spc="-20" dirty="0">
                <a:solidFill>
                  <a:srgbClr val="00466C"/>
                </a:solidFill>
                <a:latin typeface="Segoe UI"/>
                <a:cs typeface="Segoe UI"/>
              </a:rPr>
              <a:t>la 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empresa.</a:t>
            </a:r>
            <a:endParaRPr sz="1800" dirty="0">
              <a:latin typeface="Segoe UI"/>
              <a:cs typeface="Segoe UI"/>
            </a:endParaRPr>
          </a:p>
          <a:p>
            <a:pPr marL="358140" indent="-345440">
              <a:lnSpc>
                <a:spcPct val="100000"/>
              </a:lnSpc>
              <a:spcBef>
                <a:spcPts val="1065"/>
              </a:spcBef>
              <a:buAutoNum type="arabicPeriod"/>
              <a:tabLst>
                <a:tab pos="357505" algn="l"/>
                <a:tab pos="358140" algn="l"/>
              </a:tabLst>
            </a:pP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Producción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:</a:t>
            </a:r>
            <a:r>
              <a:rPr sz="1800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Gestión</a:t>
            </a:r>
            <a:r>
              <a:rPr sz="1800" spc="-4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de</a:t>
            </a:r>
            <a:r>
              <a:rPr sz="1800" spc="-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operaciones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del</a:t>
            </a:r>
            <a:r>
              <a:rPr sz="1800" spc="-4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centro</a:t>
            </a:r>
            <a:r>
              <a:rPr sz="1800" spc="-2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de</a:t>
            </a:r>
            <a:r>
              <a:rPr sz="1800" spc="-5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producción.</a:t>
            </a:r>
            <a:endParaRPr sz="1800" dirty="0">
              <a:latin typeface="Segoe UI"/>
              <a:cs typeface="Segoe UI"/>
            </a:endParaRPr>
          </a:p>
          <a:p>
            <a:pPr marL="358140" indent="-345440">
              <a:lnSpc>
                <a:spcPct val="100000"/>
              </a:lnSpc>
              <a:spcBef>
                <a:spcPts val="1100"/>
              </a:spcBef>
              <a:buAutoNum type="arabicPeriod"/>
              <a:tabLst>
                <a:tab pos="357505" algn="l"/>
                <a:tab pos="358140" algn="l"/>
              </a:tabLst>
            </a:pP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Distribución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:</a:t>
            </a:r>
            <a:r>
              <a:rPr sz="1800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Gestión</a:t>
            </a:r>
            <a:r>
              <a:rPr sz="1800" spc="-2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10" dirty="0">
                <a:solidFill>
                  <a:srgbClr val="00466C"/>
                </a:solidFill>
                <a:latin typeface="Segoe UI"/>
                <a:cs typeface="Segoe UI"/>
              </a:rPr>
              <a:t>del</a:t>
            </a:r>
            <a:r>
              <a:rPr sz="1800" spc="-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producto</a:t>
            </a:r>
            <a:r>
              <a:rPr sz="1800" spc="-2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hasta</a:t>
            </a:r>
            <a:r>
              <a:rPr sz="1800" spc="-4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que</a:t>
            </a:r>
            <a:r>
              <a:rPr sz="1800" spc="-3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llega</a:t>
            </a:r>
            <a:r>
              <a:rPr sz="1800" spc="-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a</a:t>
            </a:r>
            <a:r>
              <a:rPr sz="1800" spc="-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los</a:t>
            </a:r>
            <a:r>
              <a:rPr sz="1800" spc="-4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clientes.</a:t>
            </a:r>
            <a:endParaRPr sz="1800" dirty="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858385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Operaciones</a:t>
            </a:r>
            <a:r>
              <a:rPr spc="-165" dirty="0"/>
              <a:t> </a:t>
            </a:r>
            <a:r>
              <a:rPr spc="-5" dirty="0"/>
              <a:t>Logísticas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81037" y="1044575"/>
            <a:ext cx="6732905" cy="2527935"/>
          </a:xfrm>
          <a:prstGeom prst="rect">
            <a:avLst/>
          </a:prstGeom>
        </p:spPr>
        <p:txBody>
          <a:bodyPr vert="horz" wrap="square" lIns="0" tIns="1549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20"/>
              </a:spcBef>
            </a:pPr>
            <a:r>
              <a:rPr sz="2000" b="1" spc="-5" dirty="0">
                <a:latin typeface="Segoe UI"/>
                <a:cs typeface="Segoe UI"/>
              </a:rPr>
              <a:t>Principales</a:t>
            </a:r>
            <a:r>
              <a:rPr sz="2000" b="1" spc="-60" dirty="0">
                <a:latin typeface="Segoe UI"/>
                <a:cs typeface="Segoe UI"/>
              </a:rPr>
              <a:t> </a:t>
            </a:r>
            <a:r>
              <a:rPr sz="2000" b="1" spc="-5" dirty="0">
                <a:latin typeface="Segoe UI"/>
                <a:cs typeface="Segoe UI"/>
              </a:rPr>
              <a:t>Operaciones</a:t>
            </a:r>
            <a:r>
              <a:rPr sz="2000" b="1" spc="-60" dirty="0">
                <a:latin typeface="Segoe UI"/>
                <a:cs typeface="Segoe UI"/>
              </a:rPr>
              <a:t> </a:t>
            </a:r>
            <a:r>
              <a:rPr sz="2000" b="1" spc="-5" dirty="0">
                <a:latin typeface="Segoe UI"/>
                <a:cs typeface="Segoe UI"/>
              </a:rPr>
              <a:t>Logísticas</a:t>
            </a:r>
            <a:endParaRPr sz="2000" dirty="0">
              <a:latin typeface="Segoe UI"/>
              <a:cs typeface="Segoe UI"/>
            </a:endParaRPr>
          </a:p>
          <a:p>
            <a:pPr marL="355600" indent="-342900">
              <a:lnSpc>
                <a:spcPct val="100000"/>
              </a:lnSpc>
              <a:spcBef>
                <a:spcPts val="1120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Diseño</a:t>
            </a:r>
            <a:r>
              <a:rPr sz="2000" spc="-3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de</a:t>
            </a:r>
            <a:r>
              <a:rPr sz="2000" spc="-2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la</a:t>
            </a:r>
            <a:r>
              <a:rPr sz="2000" spc="-2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red</a:t>
            </a:r>
            <a:r>
              <a:rPr sz="2000" spc="-2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logística</a:t>
            </a:r>
            <a:endParaRPr sz="2000" dirty="0">
              <a:highlight>
                <a:srgbClr val="FFFF00"/>
              </a:highlight>
              <a:latin typeface="Segoe UI"/>
              <a:cs typeface="Segoe UI"/>
            </a:endParaRPr>
          </a:p>
          <a:p>
            <a:pPr marL="355600" indent="-342900">
              <a:lnSpc>
                <a:spcPct val="100000"/>
              </a:lnSpc>
              <a:spcBef>
                <a:spcPts val="780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Información</a:t>
            </a:r>
            <a:endParaRPr sz="2000" dirty="0">
              <a:latin typeface="Segoe UI"/>
              <a:cs typeface="Segoe UI"/>
            </a:endParaRPr>
          </a:p>
          <a:p>
            <a:pPr marL="355600" indent="-342900">
              <a:lnSpc>
                <a:spcPct val="100000"/>
              </a:lnSpc>
              <a:spcBef>
                <a:spcPts val="760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Transporte</a:t>
            </a:r>
            <a:endParaRPr sz="2000" dirty="0">
              <a:latin typeface="Segoe UI"/>
              <a:cs typeface="Segoe UI"/>
            </a:endParaRPr>
          </a:p>
          <a:p>
            <a:pPr marL="355600" indent="-342900">
              <a:lnSpc>
                <a:spcPct val="100000"/>
              </a:lnSpc>
              <a:spcBef>
                <a:spcPts val="745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Inventario</a:t>
            </a:r>
            <a:endParaRPr sz="2000" dirty="0">
              <a:latin typeface="Segoe UI"/>
              <a:cs typeface="Segoe UI"/>
            </a:endParaRPr>
          </a:p>
          <a:p>
            <a:pPr marL="355600" indent="-342900">
              <a:lnSpc>
                <a:spcPct val="100000"/>
              </a:lnSpc>
              <a:spcBef>
                <a:spcPts val="780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Almacenamiento,</a:t>
            </a:r>
            <a:r>
              <a:rPr sz="2000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manipulación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de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materiales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 y</a:t>
            </a:r>
            <a:r>
              <a:rPr sz="2000" spc="-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embalaje</a:t>
            </a:r>
            <a:endParaRPr sz="2000" dirty="0">
              <a:latin typeface="Segoe UI"/>
              <a:cs typeface="Segoe UI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-1" y="3744468"/>
            <a:ext cx="9144000" cy="3113532"/>
            <a:chOff x="0" y="3744468"/>
            <a:chExt cx="9144000" cy="3113532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590800" y="3744468"/>
              <a:ext cx="3962400" cy="2551430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0" y="6550025"/>
              <a:ext cx="9144000" cy="307975"/>
            </a:xfrm>
            <a:custGeom>
              <a:avLst/>
              <a:gdLst/>
              <a:ahLst/>
              <a:cxnLst/>
              <a:rect l="l" t="t" r="r" b="b"/>
              <a:pathLst>
                <a:path w="9144000" h="307975">
                  <a:moveTo>
                    <a:pt x="9144000" y="0"/>
                  </a:moveTo>
                  <a:lnTo>
                    <a:pt x="0" y="0"/>
                  </a:lnTo>
                  <a:lnTo>
                    <a:pt x="0" y="307975"/>
                  </a:lnTo>
                  <a:lnTo>
                    <a:pt x="9144000" y="307975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4A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68275" y="6289039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8975725" y="0"/>
                  </a:moveTo>
                  <a:lnTo>
                    <a:pt x="0" y="568325"/>
                  </a:lnTo>
                  <a:lnTo>
                    <a:pt x="8975725" y="568325"/>
                  </a:lnTo>
                  <a:lnTo>
                    <a:pt x="8975725" y="0"/>
                  </a:lnTo>
                  <a:close/>
                </a:path>
              </a:pathLst>
            </a:custGeom>
            <a:solidFill>
              <a:srgbClr val="B5CC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68275" y="6289039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0" y="568325"/>
                  </a:moveTo>
                  <a:lnTo>
                    <a:pt x="8975725" y="0"/>
                  </a:lnTo>
                  <a:lnTo>
                    <a:pt x="8975725" y="568325"/>
                  </a:lnTo>
                </a:path>
              </a:pathLst>
            </a:custGeom>
            <a:ln w="12192">
              <a:solidFill>
                <a:srgbClr val="B5CC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858385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Operaciones</a:t>
            </a:r>
            <a:r>
              <a:rPr spc="-165" dirty="0"/>
              <a:t> </a:t>
            </a:r>
            <a:r>
              <a:rPr spc="-5" dirty="0"/>
              <a:t>Logísticas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0" y="4098925"/>
            <a:ext cx="9144000" cy="2759075"/>
            <a:chOff x="0" y="4098925"/>
            <a:chExt cx="9144000" cy="2759075"/>
          </a:xfrm>
        </p:grpSpPr>
        <p:sp>
          <p:nvSpPr>
            <p:cNvPr id="4" name="object 4"/>
            <p:cNvSpPr/>
            <p:nvPr/>
          </p:nvSpPr>
          <p:spPr>
            <a:xfrm>
              <a:off x="0" y="6550025"/>
              <a:ext cx="9144000" cy="307975"/>
            </a:xfrm>
            <a:custGeom>
              <a:avLst/>
              <a:gdLst/>
              <a:ahLst/>
              <a:cxnLst/>
              <a:rect l="l" t="t" r="r" b="b"/>
              <a:pathLst>
                <a:path w="9144000" h="307975">
                  <a:moveTo>
                    <a:pt x="9144000" y="0"/>
                  </a:moveTo>
                  <a:lnTo>
                    <a:pt x="0" y="0"/>
                  </a:lnTo>
                  <a:lnTo>
                    <a:pt x="0" y="307975"/>
                  </a:lnTo>
                  <a:lnTo>
                    <a:pt x="9144000" y="307975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4A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8275" y="6289040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8975725" y="0"/>
                  </a:moveTo>
                  <a:lnTo>
                    <a:pt x="0" y="568325"/>
                  </a:lnTo>
                  <a:lnTo>
                    <a:pt x="8975725" y="568325"/>
                  </a:lnTo>
                  <a:lnTo>
                    <a:pt x="8975725" y="0"/>
                  </a:lnTo>
                  <a:close/>
                </a:path>
              </a:pathLst>
            </a:custGeom>
            <a:solidFill>
              <a:srgbClr val="B5CC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8275" y="6289040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0" y="568325"/>
                  </a:moveTo>
                  <a:lnTo>
                    <a:pt x="8975725" y="0"/>
                  </a:lnTo>
                  <a:lnTo>
                    <a:pt x="8975725" y="568325"/>
                  </a:lnTo>
                </a:path>
              </a:pathLst>
            </a:custGeom>
            <a:ln w="12192">
              <a:solidFill>
                <a:srgbClr val="B5CC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173540" y="4098925"/>
              <a:ext cx="4795647" cy="2189480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681037" y="1278254"/>
            <a:ext cx="7780655" cy="26377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highlight>
                  <a:srgbClr val="FFFF00"/>
                </a:highlight>
                <a:latin typeface="Segoe UI"/>
                <a:cs typeface="Segoe UI"/>
              </a:rPr>
              <a:t>Diseño</a:t>
            </a:r>
            <a:r>
              <a:rPr sz="2000" b="1" spc="-45" dirty="0"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b="1" dirty="0">
                <a:highlight>
                  <a:srgbClr val="FFFF00"/>
                </a:highlight>
                <a:latin typeface="Segoe UI"/>
                <a:cs typeface="Segoe UI"/>
              </a:rPr>
              <a:t>de</a:t>
            </a:r>
            <a:r>
              <a:rPr sz="2000" b="1" spc="-20" dirty="0"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b="1" spc="-5" dirty="0">
                <a:highlight>
                  <a:srgbClr val="FFFF00"/>
                </a:highlight>
                <a:latin typeface="Segoe UI"/>
                <a:cs typeface="Segoe UI"/>
              </a:rPr>
              <a:t>la</a:t>
            </a:r>
            <a:r>
              <a:rPr sz="2000" b="1" spc="-35" dirty="0"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b="1" spc="-5" dirty="0">
                <a:highlight>
                  <a:srgbClr val="FFFF00"/>
                </a:highlight>
                <a:latin typeface="Segoe UI"/>
                <a:cs typeface="Segoe UI"/>
              </a:rPr>
              <a:t>Red</a:t>
            </a:r>
            <a:r>
              <a:rPr sz="2000" b="1" spc="-40" dirty="0"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b="1" spc="-5" dirty="0">
                <a:highlight>
                  <a:srgbClr val="FFFF00"/>
                </a:highlight>
                <a:latin typeface="Segoe UI"/>
                <a:cs typeface="Segoe UI"/>
              </a:rPr>
              <a:t>Logística</a:t>
            </a:r>
            <a:endParaRPr sz="2000" dirty="0">
              <a:highlight>
                <a:srgbClr val="FFFF00"/>
              </a:highlight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1960"/>
              </a:spcBef>
            </a:pP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Busca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determinar:</a:t>
            </a:r>
            <a:endParaRPr sz="2000" dirty="0">
              <a:latin typeface="Segoe UI"/>
              <a:cs typeface="Segoe UI"/>
            </a:endParaRPr>
          </a:p>
          <a:p>
            <a:pPr marL="355600" marR="5080" indent="-342900">
              <a:lnSpc>
                <a:spcPct val="100800"/>
              </a:lnSpc>
              <a:spcBef>
                <a:spcPts val="520"/>
              </a:spcBef>
              <a:buFont typeface="Arial MT"/>
              <a:buChar char="•"/>
              <a:tabLst>
                <a:tab pos="354965" algn="l"/>
                <a:tab pos="355600" algn="l"/>
                <a:tab pos="1546860" algn="l"/>
                <a:tab pos="1854200" algn="l"/>
                <a:tab pos="3335654" algn="l"/>
                <a:tab pos="3800475" algn="l"/>
                <a:tab pos="4629150" algn="l"/>
                <a:tab pos="5132070" algn="l"/>
                <a:tab pos="5871210" algn="l"/>
                <a:tab pos="6336665" algn="l"/>
              </a:tabLst>
            </a:pP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Ca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n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tidad	y	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local</a:t>
            </a:r>
            <a:r>
              <a:rPr sz="2000" spc="-10" dirty="0">
                <a:solidFill>
                  <a:srgbClr val="00466C"/>
                </a:solidFill>
                <a:latin typeface="Segoe UI"/>
                <a:cs typeface="Segoe UI"/>
              </a:rPr>
              <a:t>i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zac</a:t>
            </a:r>
            <a:r>
              <a:rPr sz="2000" spc="-15" dirty="0">
                <a:solidFill>
                  <a:srgbClr val="00466C"/>
                </a:solidFill>
                <a:latin typeface="Segoe UI"/>
                <a:cs typeface="Segoe UI"/>
              </a:rPr>
              <a:t>i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ó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n	de	t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o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d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o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s	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lo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s	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tip</a:t>
            </a:r>
            <a:r>
              <a:rPr sz="2000" b="1" spc="5" dirty="0">
                <a:solidFill>
                  <a:srgbClr val="00466C"/>
                </a:solidFill>
                <a:latin typeface="Segoe UI"/>
                <a:cs typeface="Segoe UI"/>
              </a:rPr>
              <a:t>o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s	de	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instala</a:t>
            </a:r>
            <a:r>
              <a:rPr sz="2000" b="1" spc="-10" dirty="0">
                <a:solidFill>
                  <a:srgbClr val="00466C"/>
                </a:solidFill>
                <a:latin typeface="Segoe UI"/>
                <a:cs typeface="Segoe UI"/>
              </a:rPr>
              <a:t>c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io</a:t>
            </a:r>
            <a:r>
              <a:rPr sz="2000" b="1" spc="5" dirty="0">
                <a:solidFill>
                  <a:srgbClr val="00466C"/>
                </a:solidFill>
                <a:latin typeface="Segoe UI"/>
                <a:cs typeface="Segoe UI"/>
              </a:rPr>
              <a:t>n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es 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necesarias.</a:t>
            </a:r>
            <a:endParaRPr sz="2000" dirty="0">
              <a:latin typeface="Segoe UI"/>
              <a:cs typeface="Segoe UI"/>
            </a:endParaRPr>
          </a:p>
          <a:p>
            <a:pPr marL="355600" marR="8890" indent="-342900">
              <a:lnSpc>
                <a:spcPts val="2140"/>
              </a:lnSpc>
              <a:spcBef>
                <a:spcPts val="1030"/>
              </a:spcBef>
              <a:buFont typeface="Arial MT"/>
              <a:buChar char="•"/>
              <a:tabLst>
                <a:tab pos="354965" algn="l"/>
                <a:tab pos="355600" algn="l"/>
                <a:tab pos="675640" algn="l"/>
                <a:tab pos="1254760" algn="l"/>
                <a:tab pos="1668780" algn="l"/>
                <a:tab pos="2921000" algn="l"/>
                <a:tab pos="3175635" algn="l"/>
                <a:tab pos="3503295" algn="l"/>
                <a:tab pos="4608195" algn="l"/>
                <a:tab pos="4872990" algn="l"/>
                <a:tab pos="5332730" algn="l"/>
                <a:tab pos="6829425" algn="l"/>
                <a:tab pos="7238365" algn="l"/>
              </a:tabLst>
            </a:pP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E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l	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tipo	de	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in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ventario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	y	</a:t>
            </a:r>
            <a:r>
              <a:rPr sz="2000" spc="-10" dirty="0">
                <a:solidFill>
                  <a:srgbClr val="00466C"/>
                </a:solidFill>
                <a:latin typeface="Segoe UI"/>
                <a:cs typeface="Segoe UI"/>
              </a:rPr>
              <a:t>e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l	v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o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lume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n	a	</a:t>
            </a:r>
            <a:r>
              <a:rPr sz="2000" spc="-10" dirty="0">
                <a:solidFill>
                  <a:srgbClr val="00466C"/>
                </a:solidFill>
                <a:latin typeface="Segoe UI"/>
                <a:cs typeface="Segoe UI"/>
              </a:rPr>
              <a:t>s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er	</a:t>
            </a:r>
            <a:r>
              <a:rPr sz="2000" spc="20" dirty="0">
                <a:solidFill>
                  <a:srgbClr val="00466C"/>
                </a:solidFill>
                <a:latin typeface="Segoe UI"/>
                <a:cs typeface="Segoe UI"/>
              </a:rPr>
              <a:t>a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l</a:t>
            </a:r>
            <a:r>
              <a:rPr sz="2000" spc="-10" dirty="0">
                <a:solidFill>
                  <a:srgbClr val="00466C"/>
                </a:solidFill>
                <a:latin typeface="Segoe UI"/>
                <a:cs typeface="Segoe UI"/>
              </a:rPr>
              <a:t>m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ac</a:t>
            </a:r>
            <a:r>
              <a:rPr sz="2000" spc="-10" dirty="0">
                <a:solidFill>
                  <a:srgbClr val="00466C"/>
                </a:solidFill>
                <a:latin typeface="Segoe UI"/>
                <a:cs typeface="Segoe UI"/>
              </a:rPr>
              <a:t>e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n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ado	</a:t>
            </a:r>
            <a:r>
              <a:rPr sz="2000" spc="-10" dirty="0">
                <a:solidFill>
                  <a:srgbClr val="00466C"/>
                </a:solidFill>
                <a:latin typeface="Segoe UI"/>
                <a:cs typeface="Segoe UI"/>
              </a:rPr>
              <a:t>e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n	cada 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instalación.</a:t>
            </a:r>
            <a:endParaRPr sz="2000" dirty="0">
              <a:latin typeface="Segoe UI"/>
              <a:cs typeface="Segoe UI"/>
            </a:endParaRPr>
          </a:p>
          <a:p>
            <a:pPr marL="355600" indent="-342900">
              <a:lnSpc>
                <a:spcPct val="100000"/>
              </a:lnSpc>
              <a:spcBef>
                <a:spcPts val="735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Vincular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pedidos</a:t>
            </a:r>
            <a:r>
              <a:rPr sz="2000" b="1" spc="-3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de</a:t>
            </a:r>
            <a:r>
              <a:rPr sz="2000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los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clientes</a:t>
            </a:r>
            <a:r>
              <a:rPr sz="2000" spc="-2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a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 los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locales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 de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 expedición.</a:t>
            </a:r>
            <a:endParaRPr sz="2000" dirty="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858385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Operaciones</a:t>
            </a:r>
            <a:r>
              <a:rPr spc="-165" dirty="0"/>
              <a:t> </a:t>
            </a:r>
            <a:r>
              <a:rPr spc="-5" dirty="0"/>
              <a:t>Logísticas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52157" y="1148715"/>
            <a:ext cx="7191375" cy="2917190"/>
          </a:xfrm>
          <a:prstGeom prst="rect">
            <a:avLst/>
          </a:prstGeom>
        </p:spPr>
        <p:txBody>
          <a:bodyPr vert="horz" wrap="square" lIns="0" tIns="1244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80"/>
              </a:spcBef>
            </a:pPr>
            <a:r>
              <a:rPr sz="2000" b="1" spc="-5" dirty="0">
                <a:latin typeface="Segoe UI"/>
                <a:cs typeface="Segoe UI"/>
              </a:rPr>
              <a:t>Información</a:t>
            </a:r>
            <a:endParaRPr sz="2000" dirty="0">
              <a:latin typeface="Segoe UI"/>
              <a:cs typeface="Segoe UI"/>
            </a:endParaRPr>
          </a:p>
          <a:p>
            <a:pPr marL="12700" marR="16510">
              <a:lnSpc>
                <a:spcPct val="100000"/>
              </a:lnSpc>
              <a:spcBef>
                <a:spcPts val="880"/>
              </a:spcBef>
            </a:pP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Se</a:t>
            </a:r>
            <a:r>
              <a:rPr sz="2000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busca</a:t>
            </a:r>
            <a:r>
              <a:rPr sz="2000" spc="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que</a:t>
            </a:r>
            <a:r>
              <a:rPr sz="2000" spc="-1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la</a:t>
            </a:r>
            <a:r>
              <a:rPr sz="2000" spc="1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calidad</a:t>
            </a:r>
            <a:r>
              <a:rPr sz="2000" b="1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de</a:t>
            </a:r>
            <a:r>
              <a:rPr sz="2000" b="1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la</a:t>
            </a:r>
            <a:r>
              <a:rPr sz="2000" b="1" spc="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tecnología</a:t>
            </a:r>
            <a:r>
              <a:rPr sz="2000" spc="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sea</a:t>
            </a:r>
            <a:r>
              <a:rPr sz="2000" spc="1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acompañada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por</a:t>
            </a:r>
            <a:r>
              <a:rPr sz="2000" spc="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la </a:t>
            </a:r>
            <a:r>
              <a:rPr sz="2000" spc="-5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calidad</a:t>
            </a:r>
            <a:r>
              <a:rPr sz="2000" b="1" spc="-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de</a:t>
            </a:r>
            <a:r>
              <a:rPr sz="2000" b="1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la</a:t>
            </a:r>
            <a:r>
              <a:rPr sz="2000" b="1" spc="-1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información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.</a:t>
            </a:r>
            <a:endParaRPr sz="2000" dirty="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760"/>
              </a:spcBef>
            </a:pP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Deficiencias</a:t>
            </a:r>
            <a:r>
              <a:rPr sz="2000" spc="1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comunes:</a:t>
            </a:r>
            <a:endParaRPr sz="2000" dirty="0">
              <a:latin typeface="Segoe UI"/>
              <a:cs typeface="Segoe UI"/>
            </a:endParaRPr>
          </a:p>
          <a:p>
            <a:pPr marL="354965" marR="439420" indent="-342900">
              <a:lnSpc>
                <a:spcPts val="2160"/>
              </a:lnSpc>
              <a:spcBef>
                <a:spcPts val="1015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Las</a:t>
            </a:r>
            <a:r>
              <a:rPr sz="2000" spc="15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informaciones</a:t>
            </a:r>
            <a:r>
              <a:rPr sz="2000" spc="16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recibidas</a:t>
            </a:r>
            <a:r>
              <a:rPr sz="2000" spc="19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pueden</a:t>
            </a:r>
            <a:r>
              <a:rPr sz="2000" spc="18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estar</a:t>
            </a:r>
            <a:r>
              <a:rPr sz="2000" spc="18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incorrectas</a:t>
            </a:r>
            <a:r>
              <a:rPr sz="2000" spc="17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10" dirty="0">
                <a:solidFill>
                  <a:srgbClr val="00466C"/>
                </a:solidFill>
                <a:latin typeface="Segoe UI"/>
                <a:cs typeface="Segoe UI"/>
              </a:rPr>
              <a:t>en </a:t>
            </a:r>
            <a:r>
              <a:rPr sz="2000" spc="-53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cuanto</a:t>
            </a:r>
            <a:r>
              <a:rPr sz="2000" spc="-2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a</a:t>
            </a:r>
            <a:r>
              <a:rPr sz="2000" spc="-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las</a:t>
            </a:r>
            <a:r>
              <a:rPr sz="2000" spc="-2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tendencias</a:t>
            </a:r>
            <a:r>
              <a:rPr sz="2000" spc="-1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y</a:t>
            </a:r>
            <a:r>
              <a:rPr sz="2000" spc="-2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a</a:t>
            </a:r>
            <a:r>
              <a:rPr sz="2000" spc="-1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los</a:t>
            </a:r>
            <a:r>
              <a:rPr sz="2000" spc="-1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acontecimientos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.</a:t>
            </a:r>
            <a:endParaRPr sz="2000" dirty="0">
              <a:latin typeface="Segoe UI"/>
              <a:cs typeface="Segoe UI"/>
            </a:endParaRPr>
          </a:p>
          <a:p>
            <a:pPr marL="354965" marR="5080" indent="-342900">
              <a:lnSpc>
                <a:spcPct val="100899"/>
              </a:lnSpc>
              <a:spcBef>
                <a:spcPts val="465"/>
              </a:spcBef>
              <a:buFont typeface="Arial MT"/>
              <a:buChar char="•"/>
              <a:tabLst>
                <a:tab pos="354965" algn="l"/>
                <a:tab pos="355600" algn="l"/>
                <a:tab pos="2263140" algn="l"/>
                <a:tab pos="3201035" algn="l"/>
                <a:tab pos="3706495" algn="l"/>
                <a:tab pos="5685790" algn="l"/>
                <a:tab pos="6278245" algn="l"/>
              </a:tabLst>
            </a:pP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In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for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mac</a:t>
            </a:r>
            <a:r>
              <a:rPr sz="2000" spc="-10" dirty="0">
                <a:solidFill>
                  <a:srgbClr val="00466C"/>
                </a:solidFill>
                <a:latin typeface="Segoe UI"/>
                <a:cs typeface="Segoe UI"/>
              </a:rPr>
              <a:t>i</a:t>
            </a:r>
            <a:r>
              <a:rPr sz="2000" spc="-15" dirty="0">
                <a:solidFill>
                  <a:srgbClr val="00466C"/>
                </a:solidFill>
                <a:latin typeface="Segoe UI"/>
                <a:cs typeface="Segoe UI"/>
              </a:rPr>
              <a:t>o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n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es	</a:t>
            </a:r>
            <a:r>
              <a:rPr sz="2000" spc="-10" dirty="0">
                <a:solidFill>
                  <a:srgbClr val="00466C"/>
                </a:solidFill>
                <a:latin typeface="Segoe UI"/>
                <a:cs typeface="Segoe UI"/>
              </a:rPr>
              <a:t>s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o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b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r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e	</a:t>
            </a:r>
            <a:r>
              <a:rPr sz="2000" spc="-10" dirty="0">
                <a:solidFill>
                  <a:srgbClr val="00466C"/>
                </a:solidFill>
                <a:latin typeface="Segoe UI"/>
                <a:cs typeface="Segoe UI"/>
              </a:rPr>
              <a:t>e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l	p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ro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c</a:t>
            </a:r>
            <a:r>
              <a:rPr sz="2000" spc="-10" dirty="0">
                <a:solidFill>
                  <a:srgbClr val="00466C"/>
                </a:solidFill>
                <a:latin typeface="Segoe UI"/>
                <a:cs typeface="Segoe UI"/>
              </a:rPr>
              <a:t>es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ami</a:t>
            </a:r>
            <a:r>
              <a:rPr sz="2000" spc="-10" dirty="0">
                <a:solidFill>
                  <a:srgbClr val="00466C"/>
                </a:solidFill>
                <a:latin typeface="Segoe UI"/>
                <a:cs typeface="Segoe UI"/>
              </a:rPr>
              <a:t>e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n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to	de	pedidos 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imprecisas</a:t>
            </a:r>
            <a:r>
              <a:rPr sz="2000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sobre</a:t>
            </a:r>
            <a:r>
              <a:rPr sz="2000" spc="-1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las</a:t>
            </a:r>
            <a:r>
              <a:rPr sz="2000" spc="-3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exigencias</a:t>
            </a:r>
            <a:r>
              <a:rPr sz="20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del</a:t>
            </a:r>
            <a:r>
              <a:rPr sz="2000" spc="-1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cliente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.</a:t>
            </a:r>
            <a:endParaRPr sz="2000" dirty="0">
              <a:latin typeface="Segoe UI"/>
              <a:cs typeface="Segoe UI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4132579"/>
            <a:ext cx="9150350" cy="2731135"/>
            <a:chOff x="0" y="4132579"/>
            <a:chExt cx="9150350" cy="2731135"/>
          </a:xfrm>
        </p:grpSpPr>
        <p:sp>
          <p:nvSpPr>
            <p:cNvPr id="5" name="object 5"/>
            <p:cNvSpPr/>
            <p:nvPr/>
          </p:nvSpPr>
          <p:spPr>
            <a:xfrm>
              <a:off x="0" y="6550025"/>
              <a:ext cx="9144000" cy="307975"/>
            </a:xfrm>
            <a:custGeom>
              <a:avLst/>
              <a:gdLst/>
              <a:ahLst/>
              <a:cxnLst/>
              <a:rect l="l" t="t" r="r" b="b"/>
              <a:pathLst>
                <a:path w="9144000" h="307975">
                  <a:moveTo>
                    <a:pt x="9144000" y="0"/>
                  </a:moveTo>
                  <a:lnTo>
                    <a:pt x="0" y="0"/>
                  </a:lnTo>
                  <a:lnTo>
                    <a:pt x="0" y="307975"/>
                  </a:lnTo>
                  <a:lnTo>
                    <a:pt x="9144000" y="307975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4A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8275" y="6289039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8975725" y="0"/>
                  </a:moveTo>
                  <a:lnTo>
                    <a:pt x="0" y="568325"/>
                  </a:lnTo>
                  <a:lnTo>
                    <a:pt x="8975725" y="568325"/>
                  </a:lnTo>
                  <a:lnTo>
                    <a:pt x="8975725" y="0"/>
                  </a:lnTo>
                  <a:close/>
                </a:path>
              </a:pathLst>
            </a:custGeom>
            <a:solidFill>
              <a:srgbClr val="B5CC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68275" y="6289039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0" y="568325"/>
                  </a:moveTo>
                  <a:lnTo>
                    <a:pt x="8975725" y="0"/>
                  </a:lnTo>
                  <a:lnTo>
                    <a:pt x="8975725" y="568325"/>
                  </a:lnTo>
                </a:path>
              </a:pathLst>
            </a:custGeom>
            <a:ln w="12192">
              <a:solidFill>
                <a:srgbClr val="B5CC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53185" y="4132579"/>
              <a:ext cx="6666230" cy="215646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88657" y="899794"/>
            <a:ext cx="7774940" cy="4618990"/>
          </a:xfrm>
          <a:prstGeom prst="rect">
            <a:avLst/>
          </a:prstGeom>
        </p:spPr>
        <p:txBody>
          <a:bodyPr vert="horz" wrap="square" lIns="0" tIns="1244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80"/>
              </a:spcBef>
            </a:pPr>
            <a:r>
              <a:rPr sz="2000" b="1" dirty="0">
                <a:latin typeface="Segoe UI"/>
                <a:cs typeface="Segoe UI"/>
              </a:rPr>
              <a:t>Transporte</a:t>
            </a:r>
            <a:endParaRPr sz="2000" dirty="0">
              <a:latin typeface="Segoe UI"/>
              <a:cs typeface="Segoe UI"/>
            </a:endParaRPr>
          </a:p>
          <a:p>
            <a:pPr marL="12700" marR="5080">
              <a:lnSpc>
                <a:spcPts val="2160"/>
              </a:lnSpc>
              <a:spcBef>
                <a:spcPts val="1150"/>
              </a:spcBef>
            </a:pP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Las</a:t>
            </a:r>
            <a:r>
              <a:rPr sz="2000" spc="254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necesidades</a:t>
            </a:r>
            <a:r>
              <a:rPr sz="2000" spc="26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de</a:t>
            </a:r>
            <a:r>
              <a:rPr sz="2000" spc="26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transporte</a:t>
            </a:r>
            <a:r>
              <a:rPr sz="2000" spc="27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pueden</a:t>
            </a:r>
            <a:r>
              <a:rPr sz="2000" spc="28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ser</a:t>
            </a:r>
            <a:r>
              <a:rPr sz="2000" spc="28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atendidas</a:t>
            </a:r>
            <a:r>
              <a:rPr sz="2000" spc="26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de</a:t>
            </a:r>
            <a:r>
              <a:rPr sz="2000" spc="24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3</a:t>
            </a:r>
            <a:r>
              <a:rPr sz="2000" spc="27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maneras </a:t>
            </a:r>
            <a:r>
              <a:rPr sz="2000" spc="-53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básicas:</a:t>
            </a:r>
            <a:endParaRPr sz="2000" dirty="0">
              <a:latin typeface="Segoe UI"/>
              <a:cs typeface="Segoe UI"/>
            </a:endParaRPr>
          </a:p>
          <a:p>
            <a:pPr marL="274320" indent="-261620">
              <a:lnSpc>
                <a:spcPct val="100000"/>
              </a:lnSpc>
              <a:spcBef>
                <a:spcPts val="730"/>
              </a:spcBef>
              <a:buAutoNum type="arabicPeriod"/>
              <a:tabLst>
                <a:tab pos="274320" algn="l"/>
              </a:tabLst>
            </a:pP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Privado</a:t>
            </a:r>
            <a:endParaRPr sz="2000" dirty="0">
              <a:highlight>
                <a:srgbClr val="FFFF00"/>
              </a:highlight>
              <a:latin typeface="Segoe UI"/>
              <a:cs typeface="Segoe UI"/>
            </a:endParaRPr>
          </a:p>
          <a:p>
            <a:pPr marL="274320" indent="-261620">
              <a:lnSpc>
                <a:spcPct val="100000"/>
              </a:lnSpc>
              <a:spcBef>
                <a:spcPts val="760"/>
              </a:spcBef>
              <a:buAutoNum type="arabicPeriod"/>
              <a:tabLst>
                <a:tab pos="274320" algn="l"/>
              </a:tabLst>
            </a:pP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Contratado</a:t>
            </a:r>
            <a:endParaRPr sz="2000" dirty="0">
              <a:highlight>
                <a:srgbClr val="FFFF00"/>
              </a:highlight>
              <a:latin typeface="Segoe UI"/>
              <a:cs typeface="Segoe UI"/>
            </a:endParaRPr>
          </a:p>
          <a:p>
            <a:pPr marL="274320" indent="-261620">
              <a:lnSpc>
                <a:spcPct val="100000"/>
              </a:lnSpc>
              <a:spcBef>
                <a:spcPts val="765"/>
              </a:spcBef>
              <a:buAutoNum type="arabicPeriod"/>
              <a:tabLst>
                <a:tab pos="274320" algn="l"/>
              </a:tabLst>
            </a:pP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Transporte</a:t>
            </a:r>
            <a:r>
              <a:rPr sz="2000" spc="-9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común</a:t>
            </a:r>
            <a:endParaRPr sz="2000" dirty="0">
              <a:highlight>
                <a:srgbClr val="FFFF00"/>
              </a:highlight>
              <a:latin typeface="Segoe UI"/>
              <a:cs typeface="Segoe UI"/>
            </a:endParaRPr>
          </a:p>
          <a:p>
            <a:pPr>
              <a:lnSpc>
                <a:spcPct val="100000"/>
              </a:lnSpc>
              <a:spcBef>
                <a:spcPts val="60"/>
              </a:spcBef>
            </a:pPr>
            <a:endParaRPr sz="2900" dirty="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Factores</a:t>
            </a:r>
            <a:r>
              <a:rPr sz="2000" spc="-8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para</a:t>
            </a:r>
            <a:r>
              <a:rPr sz="2000" spc="-7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el</a:t>
            </a:r>
            <a:r>
              <a:rPr sz="2000" spc="-4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desempeño:</a:t>
            </a:r>
            <a:endParaRPr sz="2000" dirty="0">
              <a:latin typeface="Segoe UI"/>
              <a:cs typeface="Segoe UI"/>
            </a:endParaRPr>
          </a:p>
          <a:p>
            <a:pPr marL="355600" indent="-342900">
              <a:lnSpc>
                <a:spcPct val="100000"/>
              </a:lnSpc>
              <a:spcBef>
                <a:spcPts val="760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Costo</a:t>
            </a:r>
            <a:r>
              <a:rPr sz="2000" spc="-1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(costo</a:t>
            </a:r>
            <a:r>
              <a:rPr sz="2000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mover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 carga</a:t>
            </a:r>
            <a:r>
              <a:rPr sz="2000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+</a:t>
            </a:r>
            <a:r>
              <a:rPr sz="2000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mantenimiento stock</a:t>
            </a:r>
            <a:r>
              <a:rPr sz="2000" spc="-2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en</a:t>
            </a:r>
            <a:r>
              <a:rPr sz="2000" spc="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tránsito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)</a:t>
            </a:r>
            <a:endParaRPr sz="2000" dirty="0">
              <a:latin typeface="Segoe UI"/>
              <a:cs typeface="Segoe UI"/>
            </a:endParaRPr>
          </a:p>
          <a:p>
            <a:pPr marL="355600" indent="-342900">
              <a:lnSpc>
                <a:spcPct val="100000"/>
              </a:lnSpc>
              <a:spcBef>
                <a:spcPts val="780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Velocidad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:</a:t>
            </a:r>
            <a:r>
              <a:rPr sz="2000" spc="-5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duración</a:t>
            </a:r>
            <a:r>
              <a:rPr sz="2000" spc="-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del</a:t>
            </a:r>
            <a:r>
              <a:rPr sz="2000" spc="-7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movimiento</a:t>
            </a:r>
            <a:endParaRPr sz="2000" b="1" dirty="0">
              <a:latin typeface="Segoe UI"/>
              <a:cs typeface="Segoe UI"/>
            </a:endParaRPr>
          </a:p>
          <a:p>
            <a:pPr marL="354965" marR="5080" indent="-342900">
              <a:lnSpc>
                <a:spcPts val="2160"/>
              </a:lnSpc>
              <a:spcBef>
                <a:spcPts val="1015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Consistencia:</a:t>
            </a:r>
            <a:r>
              <a:rPr sz="2000" spc="32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variaciones</a:t>
            </a:r>
            <a:r>
              <a:rPr sz="2000" spc="33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de</a:t>
            </a:r>
            <a:r>
              <a:rPr sz="2000" spc="3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tiempo</a:t>
            </a:r>
            <a:r>
              <a:rPr sz="2000" spc="3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necesarios</a:t>
            </a:r>
            <a:r>
              <a:rPr sz="2000" spc="34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para</a:t>
            </a:r>
            <a:r>
              <a:rPr sz="2000" spc="35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ejecutar</a:t>
            </a:r>
            <a:r>
              <a:rPr sz="2000" spc="34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un </a:t>
            </a:r>
            <a:r>
              <a:rPr sz="2000" spc="-5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transporte</a:t>
            </a:r>
            <a:r>
              <a:rPr sz="2000" spc="-2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específico,</a:t>
            </a:r>
            <a:r>
              <a:rPr sz="2000" spc="2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considerando</a:t>
            </a:r>
            <a:r>
              <a:rPr sz="2000" spc="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diversos</a:t>
            </a:r>
            <a:r>
              <a:rPr sz="2000" spc="1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segmentos.</a:t>
            </a:r>
            <a:endParaRPr sz="2000" dirty="0">
              <a:latin typeface="Segoe UI"/>
              <a:cs typeface="Segoe UI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43400" y="1981200"/>
            <a:ext cx="3849370" cy="179514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858385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Operaciones</a:t>
            </a:r>
            <a:r>
              <a:rPr spc="-165" dirty="0"/>
              <a:t> </a:t>
            </a:r>
            <a:r>
              <a:rPr spc="-5" dirty="0"/>
              <a:t>Logísticas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81037" y="1113154"/>
            <a:ext cx="7052309" cy="49911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latin typeface="Segoe UI"/>
                <a:cs typeface="Segoe UI"/>
              </a:rPr>
              <a:t>Almacenamiento,</a:t>
            </a:r>
            <a:r>
              <a:rPr sz="2000" b="1" spc="-15" dirty="0">
                <a:latin typeface="Segoe UI"/>
                <a:cs typeface="Segoe UI"/>
              </a:rPr>
              <a:t> </a:t>
            </a:r>
            <a:r>
              <a:rPr sz="2000" b="1" spc="-5" dirty="0">
                <a:latin typeface="Segoe UI"/>
                <a:cs typeface="Segoe UI"/>
              </a:rPr>
              <a:t>Manipulación</a:t>
            </a:r>
            <a:r>
              <a:rPr sz="2000" b="1" spc="-25" dirty="0">
                <a:latin typeface="Segoe UI"/>
                <a:cs typeface="Segoe UI"/>
              </a:rPr>
              <a:t> </a:t>
            </a:r>
            <a:r>
              <a:rPr sz="2000" b="1" dirty="0">
                <a:latin typeface="Segoe UI"/>
                <a:cs typeface="Segoe UI"/>
              </a:rPr>
              <a:t>y</a:t>
            </a:r>
            <a:r>
              <a:rPr sz="2000" b="1" spc="-35" dirty="0">
                <a:latin typeface="Segoe UI"/>
                <a:cs typeface="Segoe UI"/>
              </a:rPr>
              <a:t> </a:t>
            </a:r>
            <a:r>
              <a:rPr sz="2000" b="1" spc="-10" dirty="0">
                <a:latin typeface="Segoe UI"/>
                <a:cs typeface="Segoe UI"/>
              </a:rPr>
              <a:t>Embalaje</a:t>
            </a:r>
            <a:endParaRPr sz="2000" dirty="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1720"/>
              </a:spcBef>
            </a:pPr>
            <a:r>
              <a:rPr sz="1800" b="1" spc="-5" dirty="0">
                <a:latin typeface="Segoe UI"/>
                <a:cs typeface="Segoe UI"/>
              </a:rPr>
              <a:t>Almacenamiento</a:t>
            </a:r>
            <a:endParaRPr sz="1800" dirty="0">
              <a:latin typeface="Segoe UI"/>
              <a:cs typeface="Segoe UI"/>
            </a:endParaRPr>
          </a:p>
          <a:p>
            <a:pPr marL="299720" indent="-287020">
              <a:lnSpc>
                <a:spcPct val="100000"/>
              </a:lnSpc>
              <a:spcBef>
                <a:spcPts val="800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18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Separación</a:t>
            </a:r>
            <a:endParaRPr sz="1800" dirty="0">
              <a:solidFill>
                <a:schemeClr val="tx1">
                  <a:lumMod val="95000"/>
                  <a:lumOff val="5000"/>
                </a:schemeClr>
              </a:solidFill>
              <a:latin typeface="Segoe UI"/>
              <a:cs typeface="Segoe UI"/>
            </a:endParaRPr>
          </a:p>
          <a:p>
            <a:pPr marL="299720" indent="-287020">
              <a:lnSpc>
                <a:spcPct val="100000"/>
              </a:lnSpc>
              <a:spcBef>
                <a:spcPts val="780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18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Secuenciación</a:t>
            </a:r>
            <a:endParaRPr sz="1800" dirty="0">
              <a:solidFill>
                <a:schemeClr val="tx1">
                  <a:lumMod val="95000"/>
                  <a:lumOff val="5000"/>
                </a:schemeClr>
              </a:solidFill>
              <a:latin typeface="Segoe UI"/>
              <a:cs typeface="Segoe UI"/>
            </a:endParaRPr>
          </a:p>
          <a:p>
            <a:pPr marL="299720" indent="-287020">
              <a:lnSpc>
                <a:spcPct val="100000"/>
              </a:lnSpc>
              <a:spcBef>
                <a:spcPts val="785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18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Selección</a:t>
            </a:r>
            <a:r>
              <a:rPr sz="1800" spc="-2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de</a:t>
            </a:r>
            <a:r>
              <a:rPr sz="1800" spc="-3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pedidos</a:t>
            </a:r>
            <a:endParaRPr sz="1800" dirty="0">
              <a:solidFill>
                <a:schemeClr val="tx1">
                  <a:lumMod val="95000"/>
                  <a:lumOff val="5000"/>
                </a:schemeClr>
              </a:solidFill>
              <a:latin typeface="Segoe UI"/>
              <a:cs typeface="Segoe UI"/>
            </a:endParaRPr>
          </a:p>
          <a:p>
            <a:pPr marL="299720" indent="-287020">
              <a:lnSpc>
                <a:spcPct val="100000"/>
              </a:lnSpc>
              <a:spcBef>
                <a:spcPts val="780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18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Consolidación</a:t>
            </a:r>
            <a:r>
              <a:rPr sz="1800" spc="-6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de</a:t>
            </a:r>
            <a:r>
              <a:rPr sz="18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cargas</a:t>
            </a:r>
          </a:p>
          <a:p>
            <a:pPr marL="299720" indent="-287020">
              <a:lnSpc>
                <a:spcPct val="100000"/>
              </a:lnSpc>
              <a:spcBef>
                <a:spcPts val="800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A</a:t>
            </a:r>
            <a:r>
              <a:rPr sz="1800" spc="-4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veces</a:t>
            </a:r>
            <a:r>
              <a:rPr sz="1800" spc="-1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modificación</a:t>
            </a:r>
            <a:r>
              <a:rPr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y</a:t>
            </a:r>
            <a:r>
              <a:rPr sz="1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montaje</a:t>
            </a:r>
            <a:r>
              <a:rPr sz="1800" spc="-5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de</a:t>
            </a:r>
            <a:r>
              <a:rPr sz="1800" spc="-3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productos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.</a:t>
            </a:r>
            <a:endParaRPr sz="1800" dirty="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780"/>
              </a:spcBef>
            </a:pPr>
            <a:r>
              <a:rPr sz="1800" b="1" spc="-5" dirty="0">
                <a:latin typeface="Segoe UI"/>
                <a:cs typeface="Segoe UI"/>
              </a:rPr>
              <a:t>Manipulación</a:t>
            </a:r>
            <a:endParaRPr sz="1800" dirty="0">
              <a:latin typeface="Segoe UI"/>
              <a:cs typeface="Segoe UI"/>
            </a:endParaRPr>
          </a:p>
          <a:p>
            <a:pPr marL="299720" indent="-287020">
              <a:lnSpc>
                <a:spcPct val="100000"/>
              </a:lnSpc>
              <a:spcBef>
                <a:spcPts val="780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18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Recepción</a:t>
            </a:r>
            <a:r>
              <a:rPr sz="1800" spc="-5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de</a:t>
            </a:r>
            <a:r>
              <a:rPr sz="1800" spc="-5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pedidos</a:t>
            </a:r>
          </a:p>
          <a:p>
            <a:pPr marL="299720" indent="-287020">
              <a:lnSpc>
                <a:spcPct val="100000"/>
              </a:lnSpc>
              <a:spcBef>
                <a:spcPts val="805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18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Movimientos</a:t>
            </a:r>
            <a:endParaRPr sz="1800" dirty="0">
              <a:solidFill>
                <a:schemeClr val="tx1">
                  <a:lumMod val="95000"/>
                  <a:lumOff val="5000"/>
                </a:schemeClr>
              </a:solidFill>
              <a:latin typeface="Segoe UI"/>
              <a:cs typeface="Segoe UI"/>
            </a:endParaRPr>
          </a:p>
          <a:p>
            <a:pPr marL="299720" indent="-287020">
              <a:lnSpc>
                <a:spcPct val="100000"/>
              </a:lnSpc>
              <a:spcBef>
                <a:spcPts val="780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18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Separación</a:t>
            </a:r>
            <a:endParaRPr sz="1800" dirty="0">
              <a:solidFill>
                <a:schemeClr val="tx1">
                  <a:lumMod val="95000"/>
                  <a:lumOff val="5000"/>
                </a:schemeClr>
              </a:solidFill>
              <a:latin typeface="Segoe UI"/>
              <a:cs typeface="Segoe UI"/>
            </a:endParaRPr>
          </a:p>
          <a:p>
            <a:pPr marL="299720" indent="-287020">
              <a:lnSpc>
                <a:spcPct val="100000"/>
              </a:lnSpc>
              <a:spcBef>
                <a:spcPts val="780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Agrupación</a:t>
            </a:r>
          </a:p>
          <a:p>
            <a:pPr marL="299720" indent="-287020">
              <a:lnSpc>
                <a:spcPct val="100000"/>
              </a:lnSpc>
              <a:spcBef>
                <a:spcPts val="780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18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Variedad</a:t>
            </a:r>
            <a:r>
              <a:rPr sz="1800" spc="-2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de</a:t>
            </a:r>
            <a:r>
              <a:rPr sz="1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dispositivos</a:t>
            </a:r>
            <a:r>
              <a:rPr sz="1800" spc="-6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automatizados</a:t>
            </a:r>
            <a:r>
              <a:rPr sz="1800" spc="-5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o</a:t>
            </a:r>
            <a:r>
              <a:rPr sz="1800" spc="-6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mecanizados</a:t>
            </a:r>
            <a:r>
              <a:rPr sz="1800" spc="-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para</a:t>
            </a:r>
            <a:r>
              <a:rPr sz="1800" spc="-4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apoyo</a:t>
            </a:r>
            <a:endParaRPr sz="1800" dirty="0">
              <a:latin typeface="Segoe UI"/>
              <a:cs typeface="Segoe U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07709" y="2917570"/>
            <a:ext cx="3232785" cy="2158872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0" y="6282944"/>
            <a:ext cx="9150350" cy="581025"/>
            <a:chOff x="0" y="6282944"/>
            <a:chExt cx="9150350" cy="581025"/>
          </a:xfrm>
        </p:grpSpPr>
        <p:sp>
          <p:nvSpPr>
            <p:cNvPr id="6" name="object 6"/>
            <p:cNvSpPr/>
            <p:nvPr/>
          </p:nvSpPr>
          <p:spPr>
            <a:xfrm>
              <a:off x="0" y="6550025"/>
              <a:ext cx="9144000" cy="307975"/>
            </a:xfrm>
            <a:custGeom>
              <a:avLst/>
              <a:gdLst/>
              <a:ahLst/>
              <a:cxnLst/>
              <a:rect l="l" t="t" r="r" b="b"/>
              <a:pathLst>
                <a:path w="9144000" h="307975">
                  <a:moveTo>
                    <a:pt x="9144000" y="0"/>
                  </a:moveTo>
                  <a:lnTo>
                    <a:pt x="0" y="0"/>
                  </a:lnTo>
                  <a:lnTo>
                    <a:pt x="0" y="307975"/>
                  </a:lnTo>
                  <a:lnTo>
                    <a:pt x="9144000" y="307975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4A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68275" y="6289040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8975725" y="0"/>
                  </a:moveTo>
                  <a:lnTo>
                    <a:pt x="0" y="568325"/>
                  </a:lnTo>
                  <a:lnTo>
                    <a:pt x="8975725" y="568325"/>
                  </a:lnTo>
                  <a:lnTo>
                    <a:pt x="8975725" y="0"/>
                  </a:lnTo>
                  <a:close/>
                </a:path>
              </a:pathLst>
            </a:custGeom>
            <a:solidFill>
              <a:srgbClr val="B5CC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68275" y="6289040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0" y="568325"/>
                  </a:moveTo>
                  <a:lnTo>
                    <a:pt x="8975725" y="0"/>
                  </a:lnTo>
                  <a:lnTo>
                    <a:pt x="8975725" y="568325"/>
                  </a:lnTo>
                </a:path>
              </a:pathLst>
            </a:custGeom>
            <a:ln w="12192">
              <a:solidFill>
                <a:srgbClr val="B5CC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555105" y="170116"/>
            <a:ext cx="233172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Equipamiento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81037" y="1113154"/>
            <a:ext cx="2767965" cy="15728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latin typeface="Segoe UI"/>
                <a:cs typeface="Segoe UI"/>
              </a:rPr>
              <a:t>Equipamiento</a:t>
            </a:r>
            <a:r>
              <a:rPr sz="2000" b="1" spc="-90" dirty="0">
                <a:latin typeface="Segoe UI"/>
                <a:cs typeface="Segoe UI"/>
              </a:rPr>
              <a:t> </a:t>
            </a:r>
            <a:r>
              <a:rPr sz="2000" b="1" spc="-5" dirty="0">
                <a:latin typeface="Segoe UI"/>
                <a:cs typeface="Segoe UI"/>
              </a:rPr>
              <a:t>logístico</a:t>
            </a:r>
            <a:endParaRPr sz="2000">
              <a:latin typeface="Segoe UI"/>
              <a:cs typeface="Segoe UI"/>
            </a:endParaRPr>
          </a:p>
          <a:p>
            <a:pPr marL="299720" indent="-287020">
              <a:lnSpc>
                <a:spcPct val="100000"/>
              </a:lnSpc>
              <a:spcBef>
                <a:spcPts val="1720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Traslado</a:t>
            </a:r>
            <a:endParaRPr sz="1800">
              <a:latin typeface="Segoe UI"/>
              <a:cs typeface="Segoe UI"/>
            </a:endParaRPr>
          </a:p>
          <a:p>
            <a:pPr marL="299720" indent="-287020">
              <a:lnSpc>
                <a:spcPct val="100000"/>
              </a:lnSpc>
              <a:spcBef>
                <a:spcPts val="800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Almacenamiento</a:t>
            </a:r>
            <a:endParaRPr sz="1800">
              <a:latin typeface="Segoe UI"/>
              <a:cs typeface="Segoe UI"/>
            </a:endParaRPr>
          </a:p>
          <a:p>
            <a:pPr marL="299720" indent="-287020">
              <a:lnSpc>
                <a:spcPct val="100000"/>
              </a:lnSpc>
              <a:spcBef>
                <a:spcPts val="780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Manejo</a:t>
            </a:r>
            <a:endParaRPr sz="1800">
              <a:latin typeface="Segoe UI"/>
              <a:cs typeface="Segoe U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46779" y="3047364"/>
            <a:ext cx="2272411" cy="1494790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774440" y="971677"/>
            <a:ext cx="1405763" cy="1875155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6509" y="2379979"/>
            <a:ext cx="3358515" cy="1727835"/>
          </a:xfrm>
          <a:prstGeom prst="rect">
            <a:avLst/>
          </a:prstGeom>
        </p:spPr>
      </p:pic>
      <p:grpSp>
        <p:nvGrpSpPr>
          <p:cNvPr id="7" name="object 7"/>
          <p:cNvGrpSpPr/>
          <p:nvPr/>
        </p:nvGrpSpPr>
        <p:grpSpPr>
          <a:xfrm>
            <a:off x="0" y="816610"/>
            <a:ext cx="9150350" cy="6047105"/>
            <a:chOff x="0" y="816610"/>
            <a:chExt cx="9150350" cy="6047105"/>
          </a:xfrm>
        </p:grpSpPr>
        <p:sp>
          <p:nvSpPr>
            <p:cNvPr id="8" name="object 8"/>
            <p:cNvSpPr/>
            <p:nvPr/>
          </p:nvSpPr>
          <p:spPr>
            <a:xfrm>
              <a:off x="0" y="6550025"/>
              <a:ext cx="9144000" cy="307975"/>
            </a:xfrm>
            <a:custGeom>
              <a:avLst/>
              <a:gdLst/>
              <a:ahLst/>
              <a:cxnLst/>
              <a:rect l="l" t="t" r="r" b="b"/>
              <a:pathLst>
                <a:path w="9144000" h="307975">
                  <a:moveTo>
                    <a:pt x="9144000" y="0"/>
                  </a:moveTo>
                  <a:lnTo>
                    <a:pt x="0" y="0"/>
                  </a:lnTo>
                  <a:lnTo>
                    <a:pt x="0" y="307975"/>
                  </a:lnTo>
                  <a:lnTo>
                    <a:pt x="9144000" y="307975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4A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68275" y="6289039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8975725" y="0"/>
                  </a:moveTo>
                  <a:lnTo>
                    <a:pt x="0" y="568325"/>
                  </a:lnTo>
                  <a:lnTo>
                    <a:pt x="8975725" y="568325"/>
                  </a:lnTo>
                  <a:lnTo>
                    <a:pt x="8975725" y="0"/>
                  </a:lnTo>
                  <a:close/>
                </a:path>
              </a:pathLst>
            </a:custGeom>
            <a:solidFill>
              <a:srgbClr val="B5CC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68275" y="6289039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0" y="568325"/>
                  </a:moveTo>
                  <a:lnTo>
                    <a:pt x="8975725" y="0"/>
                  </a:lnTo>
                  <a:lnTo>
                    <a:pt x="8975725" y="568325"/>
                  </a:lnTo>
                </a:path>
              </a:pathLst>
            </a:custGeom>
            <a:ln w="12192">
              <a:solidFill>
                <a:srgbClr val="B5CC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4539614"/>
              <a:ext cx="3164840" cy="1727835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137535" y="4713605"/>
              <a:ext cx="3026410" cy="1695450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252845" y="2726055"/>
              <a:ext cx="2117089" cy="1925955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671820" y="816610"/>
              <a:ext cx="3356610" cy="2023110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6225540" y="4698364"/>
              <a:ext cx="2727960" cy="15519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04664" y="170116"/>
            <a:ext cx="4064635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Sistemas</a:t>
            </a:r>
            <a:r>
              <a:rPr spc="-114" dirty="0"/>
              <a:t> </a:t>
            </a:r>
            <a:r>
              <a:rPr spc="-5" dirty="0"/>
              <a:t>de</a:t>
            </a:r>
            <a:r>
              <a:rPr spc="-125" dirty="0"/>
              <a:t> </a:t>
            </a:r>
            <a:r>
              <a:rPr spc="-5" dirty="0"/>
              <a:t>Información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0" y="947419"/>
            <a:ext cx="9150350" cy="5916295"/>
            <a:chOff x="0" y="947419"/>
            <a:chExt cx="9150350" cy="5916295"/>
          </a:xfrm>
        </p:grpSpPr>
        <p:sp>
          <p:nvSpPr>
            <p:cNvPr id="4" name="object 4"/>
            <p:cNvSpPr/>
            <p:nvPr/>
          </p:nvSpPr>
          <p:spPr>
            <a:xfrm>
              <a:off x="0" y="6550024"/>
              <a:ext cx="9144000" cy="307975"/>
            </a:xfrm>
            <a:custGeom>
              <a:avLst/>
              <a:gdLst/>
              <a:ahLst/>
              <a:cxnLst/>
              <a:rect l="l" t="t" r="r" b="b"/>
              <a:pathLst>
                <a:path w="9144000" h="307975">
                  <a:moveTo>
                    <a:pt x="9144000" y="0"/>
                  </a:moveTo>
                  <a:lnTo>
                    <a:pt x="0" y="0"/>
                  </a:lnTo>
                  <a:lnTo>
                    <a:pt x="0" y="307975"/>
                  </a:lnTo>
                  <a:lnTo>
                    <a:pt x="9144000" y="307975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4A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8275" y="6289040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8975725" y="0"/>
                  </a:moveTo>
                  <a:lnTo>
                    <a:pt x="0" y="568325"/>
                  </a:lnTo>
                  <a:lnTo>
                    <a:pt x="8975725" y="568325"/>
                  </a:lnTo>
                  <a:lnTo>
                    <a:pt x="8975725" y="0"/>
                  </a:lnTo>
                  <a:close/>
                </a:path>
              </a:pathLst>
            </a:custGeom>
            <a:solidFill>
              <a:srgbClr val="B5CC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8275" y="6289040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0" y="568325"/>
                  </a:moveTo>
                  <a:lnTo>
                    <a:pt x="8975725" y="0"/>
                  </a:lnTo>
                  <a:lnTo>
                    <a:pt x="8975725" y="568325"/>
                  </a:lnTo>
                </a:path>
              </a:pathLst>
            </a:custGeom>
            <a:ln w="12192">
              <a:solidFill>
                <a:srgbClr val="B5CC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015229"/>
              <a:ext cx="2274570" cy="1626870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60879" y="4102099"/>
              <a:ext cx="2464435" cy="1108075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49909" y="2253614"/>
              <a:ext cx="3962400" cy="1758950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28600" y="3978909"/>
              <a:ext cx="1488439" cy="1136650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259964" y="5149213"/>
              <a:ext cx="3765550" cy="1666875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572000" y="947419"/>
              <a:ext cx="4572000" cy="3961129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290059" y="4371974"/>
              <a:ext cx="1256030" cy="749935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545454" y="4411979"/>
              <a:ext cx="769620" cy="739140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6149340" y="4998718"/>
              <a:ext cx="2867660" cy="1857375"/>
            </a:xfrm>
            <a:prstGeom prst="rect">
              <a:avLst/>
            </a:prstGeom>
          </p:spPr>
        </p:pic>
      </p:grpSp>
      <p:sp>
        <p:nvSpPr>
          <p:cNvPr id="16" name="object 16"/>
          <p:cNvSpPr txBox="1"/>
          <p:nvPr/>
        </p:nvSpPr>
        <p:spPr>
          <a:xfrm>
            <a:off x="681037" y="924630"/>
            <a:ext cx="2840990" cy="1232535"/>
          </a:xfrm>
          <a:prstGeom prst="rect">
            <a:avLst/>
          </a:prstGeom>
        </p:spPr>
        <p:txBody>
          <a:bodyPr vert="horz" wrap="square" lIns="0" tIns="1454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5"/>
              </a:spcBef>
            </a:pPr>
            <a:r>
              <a:rPr sz="2000" b="1" spc="-5" dirty="0">
                <a:latin typeface="Segoe UI"/>
                <a:cs typeface="Segoe UI"/>
              </a:rPr>
              <a:t>Sistema</a:t>
            </a:r>
            <a:r>
              <a:rPr sz="2000" b="1" spc="-35" dirty="0">
                <a:latin typeface="Segoe UI"/>
                <a:cs typeface="Segoe UI"/>
              </a:rPr>
              <a:t> </a:t>
            </a:r>
            <a:r>
              <a:rPr sz="2000" b="1" dirty="0">
                <a:latin typeface="Segoe UI"/>
                <a:cs typeface="Segoe UI"/>
              </a:rPr>
              <a:t>de</a:t>
            </a:r>
            <a:r>
              <a:rPr sz="2000" b="1" spc="-35" dirty="0">
                <a:latin typeface="Segoe UI"/>
                <a:cs typeface="Segoe UI"/>
              </a:rPr>
              <a:t> </a:t>
            </a:r>
            <a:r>
              <a:rPr sz="2000" b="1" spc="-5" dirty="0">
                <a:latin typeface="Segoe UI"/>
                <a:cs typeface="Segoe UI"/>
              </a:rPr>
              <a:t>información</a:t>
            </a:r>
            <a:endParaRPr sz="2000">
              <a:latin typeface="Segoe UI"/>
              <a:cs typeface="Segoe UI"/>
            </a:endParaRPr>
          </a:p>
          <a:p>
            <a:pPr marL="299720" indent="-287020">
              <a:lnSpc>
                <a:spcPct val="100000"/>
              </a:lnSpc>
              <a:spcBef>
                <a:spcPts val="940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Facilitan</a:t>
            </a:r>
            <a:r>
              <a:rPr sz="1800" spc="-9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procesos</a:t>
            </a:r>
            <a:endParaRPr sz="1800">
              <a:latin typeface="Segoe UI"/>
              <a:cs typeface="Segoe UI"/>
            </a:endParaRPr>
          </a:p>
          <a:p>
            <a:pPr marL="299720" indent="-287020">
              <a:lnSpc>
                <a:spcPct val="100000"/>
              </a:lnSpc>
              <a:spcBef>
                <a:spcPts val="800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Trazabilidad</a:t>
            </a:r>
            <a:endParaRPr sz="18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655690" y="170116"/>
            <a:ext cx="321691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Producto</a:t>
            </a:r>
            <a:r>
              <a:rPr spc="-80" dirty="0"/>
              <a:t> </a:t>
            </a:r>
            <a:r>
              <a:rPr dirty="0"/>
              <a:t>o</a:t>
            </a:r>
            <a:r>
              <a:rPr spc="-80" dirty="0"/>
              <a:t> </a:t>
            </a:r>
            <a:r>
              <a:rPr spc="-5" dirty="0"/>
              <a:t>Servicio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74736" y="1102995"/>
            <a:ext cx="6164263" cy="4655762"/>
          </a:xfrm>
          <a:prstGeom prst="rect">
            <a:avLst/>
          </a:prstGeom>
        </p:spPr>
        <p:txBody>
          <a:bodyPr vert="horz" wrap="square" lIns="0" tIns="139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0"/>
              </a:spcBef>
            </a:pP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Activa</a:t>
            </a:r>
            <a:r>
              <a:rPr sz="2000" b="1" spc="-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la</a:t>
            </a:r>
            <a:r>
              <a:rPr sz="2000" b="1" spc="-4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cadena</a:t>
            </a:r>
            <a:r>
              <a:rPr sz="2000" b="1" spc="-4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logística</a:t>
            </a:r>
            <a:endParaRPr sz="2000" dirty="0">
              <a:latin typeface="Segoe UI"/>
              <a:cs typeface="Segoe UI"/>
            </a:endParaRPr>
          </a:p>
          <a:p>
            <a:pPr marL="299085" indent="-287020">
              <a:lnSpc>
                <a:spcPct val="100000"/>
              </a:lnSpc>
              <a:spcBef>
                <a:spcPts val="1000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Desde</a:t>
            </a:r>
            <a:r>
              <a:rPr sz="2000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la</a:t>
            </a:r>
            <a:r>
              <a:rPr sz="2000" spc="-1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“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necesidad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”</a:t>
            </a:r>
            <a:r>
              <a:rPr sz="2000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(cliente)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hacia</a:t>
            </a:r>
            <a:r>
              <a:rPr sz="2000" spc="-2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el</a:t>
            </a:r>
            <a:r>
              <a:rPr sz="2000" spc="-2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proveedor</a:t>
            </a:r>
            <a:endParaRPr sz="2000" b="1" dirty="0">
              <a:latin typeface="Segoe UI"/>
              <a:cs typeface="Segoe UI"/>
            </a:endParaRPr>
          </a:p>
          <a:p>
            <a:pPr marL="299085" indent="-287020">
              <a:lnSpc>
                <a:spcPct val="100000"/>
              </a:lnSpc>
              <a:spcBef>
                <a:spcPts val="1000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Flujo</a:t>
            </a:r>
            <a:r>
              <a:rPr sz="2000" spc="-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desde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 el</a:t>
            </a:r>
            <a:r>
              <a:rPr sz="2000" spc="-2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proveedor</a:t>
            </a:r>
            <a:r>
              <a:rPr sz="2000" spc="-1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al</a:t>
            </a:r>
            <a:r>
              <a:rPr sz="2000" spc="-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cliente</a:t>
            </a:r>
            <a:endParaRPr sz="2000" b="1" dirty="0">
              <a:latin typeface="Segoe UI"/>
              <a:cs typeface="Segoe UI"/>
            </a:endParaRPr>
          </a:p>
          <a:p>
            <a:pPr marL="12700">
              <a:lnSpc>
                <a:spcPct val="100000"/>
              </a:lnSpc>
              <a:spcBef>
                <a:spcPts val="1000"/>
              </a:spcBef>
            </a:pP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Diferentes</a:t>
            </a:r>
            <a:r>
              <a:rPr sz="2000" b="1" spc="-5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características</a:t>
            </a:r>
            <a:endParaRPr sz="2000" dirty="0">
              <a:latin typeface="Segoe UI"/>
              <a:cs typeface="Segoe UI"/>
            </a:endParaRPr>
          </a:p>
          <a:p>
            <a:pPr marL="299085" indent="-287020">
              <a:lnSpc>
                <a:spcPct val="100000"/>
              </a:lnSpc>
              <a:spcBef>
                <a:spcPts val="1005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2000" spc="-1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Precio</a:t>
            </a:r>
            <a:endParaRPr sz="2000" dirty="0">
              <a:solidFill>
                <a:schemeClr val="tx1">
                  <a:lumMod val="95000"/>
                  <a:lumOff val="5000"/>
                </a:schemeClr>
              </a:solidFill>
              <a:latin typeface="Segoe UI"/>
              <a:cs typeface="Segoe UI"/>
            </a:endParaRPr>
          </a:p>
          <a:p>
            <a:pPr marL="299085" indent="-287020">
              <a:lnSpc>
                <a:spcPct val="100000"/>
              </a:lnSpc>
              <a:spcBef>
                <a:spcPts val="1000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2000" spc="-1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Peso</a:t>
            </a:r>
            <a:endParaRPr sz="2000" dirty="0">
              <a:solidFill>
                <a:schemeClr val="tx1">
                  <a:lumMod val="95000"/>
                  <a:lumOff val="5000"/>
                </a:schemeClr>
              </a:solidFill>
              <a:latin typeface="Segoe UI"/>
              <a:cs typeface="Segoe UI"/>
            </a:endParaRPr>
          </a:p>
          <a:p>
            <a:pPr marL="299085" indent="-287020">
              <a:lnSpc>
                <a:spcPct val="100000"/>
              </a:lnSpc>
              <a:spcBef>
                <a:spcPts val="1000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20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Volumen</a:t>
            </a:r>
            <a:endParaRPr sz="2000" dirty="0">
              <a:solidFill>
                <a:schemeClr val="tx1">
                  <a:lumMod val="95000"/>
                  <a:lumOff val="5000"/>
                </a:schemeClr>
              </a:solidFill>
              <a:latin typeface="Segoe UI"/>
              <a:cs typeface="Segoe UI"/>
            </a:endParaRPr>
          </a:p>
          <a:p>
            <a:pPr marL="299085" indent="-287020">
              <a:lnSpc>
                <a:spcPct val="100000"/>
              </a:lnSpc>
              <a:spcBef>
                <a:spcPts val="1019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20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Perecibilidad</a:t>
            </a:r>
            <a:endParaRPr sz="2000" dirty="0">
              <a:solidFill>
                <a:schemeClr val="tx1">
                  <a:lumMod val="95000"/>
                  <a:lumOff val="5000"/>
                </a:schemeClr>
              </a:solidFill>
              <a:latin typeface="Segoe UI"/>
              <a:cs typeface="Segoe UI"/>
            </a:endParaRPr>
          </a:p>
          <a:p>
            <a:pPr marL="299085" indent="-287020">
              <a:lnSpc>
                <a:spcPct val="100000"/>
              </a:lnSpc>
              <a:spcBef>
                <a:spcPts val="985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20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Origen </a:t>
            </a:r>
            <a:r>
              <a:rPr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/</a:t>
            </a:r>
            <a:r>
              <a:rPr sz="2000" spc="-5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destino</a:t>
            </a:r>
            <a:endParaRPr sz="2000" dirty="0">
              <a:solidFill>
                <a:schemeClr val="tx1">
                  <a:lumMod val="95000"/>
                  <a:lumOff val="5000"/>
                </a:schemeClr>
              </a:solidFill>
              <a:latin typeface="Segoe UI"/>
              <a:cs typeface="Segoe UI"/>
            </a:endParaRPr>
          </a:p>
          <a:p>
            <a:pPr marL="12700" marR="50165">
              <a:lnSpc>
                <a:spcPct val="105900"/>
              </a:lnSpc>
              <a:spcBef>
                <a:spcPts val="715"/>
              </a:spcBef>
            </a:pP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Imponen</a:t>
            </a:r>
            <a:r>
              <a:rPr sz="2000" b="1" spc="-2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requerimientos</a:t>
            </a:r>
            <a:r>
              <a:rPr sz="2000" b="1" spc="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especiales</a:t>
            </a:r>
            <a:r>
              <a:rPr sz="2000" b="1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de </a:t>
            </a:r>
            <a:r>
              <a:rPr sz="2000" b="1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aprovisionamiento,</a:t>
            </a:r>
            <a:r>
              <a:rPr sz="2000" b="1" spc="-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manipulación,</a:t>
            </a:r>
            <a:r>
              <a:rPr sz="2000" b="1" spc="-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conservación</a:t>
            </a:r>
            <a:r>
              <a:rPr lang="es-ES" sz="2000" b="1" spc="-5" dirty="0">
                <a:solidFill>
                  <a:srgbClr val="00466C"/>
                </a:solidFill>
                <a:latin typeface="Segoe UI"/>
                <a:cs typeface="Segoe UI"/>
              </a:rPr>
              <a:t>.</a:t>
            </a:r>
            <a:endParaRPr sz="2000" dirty="0">
              <a:latin typeface="Segoe UI"/>
              <a:cs typeface="Segoe UI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6282944"/>
            <a:ext cx="9150350" cy="581025"/>
            <a:chOff x="0" y="6282944"/>
            <a:chExt cx="9150350" cy="581025"/>
          </a:xfrm>
        </p:grpSpPr>
        <p:sp>
          <p:nvSpPr>
            <p:cNvPr id="5" name="object 5"/>
            <p:cNvSpPr/>
            <p:nvPr/>
          </p:nvSpPr>
          <p:spPr>
            <a:xfrm>
              <a:off x="0" y="6550025"/>
              <a:ext cx="9144000" cy="307975"/>
            </a:xfrm>
            <a:custGeom>
              <a:avLst/>
              <a:gdLst/>
              <a:ahLst/>
              <a:cxnLst/>
              <a:rect l="l" t="t" r="r" b="b"/>
              <a:pathLst>
                <a:path w="9144000" h="307975">
                  <a:moveTo>
                    <a:pt x="9144000" y="0"/>
                  </a:moveTo>
                  <a:lnTo>
                    <a:pt x="0" y="0"/>
                  </a:lnTo>
                  <a:lnTo>
                    <a:pt x="0" y="307975"/>
                  </a:lnTo>
                  <a:lnTo>
                    <a:pt x="9144000" y="307975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4A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8275" y="6289040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8975725" y="0"/>
                  </a:moveTo>
                  <a:lnTo>
                    <a:pt x="0" y="568325"/>
                  </a:lnTo>
                  <a:lnTo>
                    <a:pt x="8975725" y="568325"/>
                  </a:lnTo>
                  <a:lnTo>
                    <a:pt x="8975725" y="0"/>
                  </a:lnTo>
                  <a:close/>
                </a:path>
              </a:pathLst>
            </a:custGeom>
            <a:solidFill>
              <a:srgbClr val="B5CC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68275" y="6289040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0" y="568325"/>
                  </a:moveTo>
                  <a:lnTo>
                    <a:pt x="8975725" y="0"/>
                  </a:lnTo>
                  <a:lnTo>
                    <a:pt x="8975725" y="568325"/>
                  </a:lnTo>
                </a:path>
              </a:pathLst>
            </a:custGeom>
            <a:ln w="12192">
              <a:solidFill>
                <a:srgbClr val="B5CC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432425" y="2535301"/>
            <a:ext cx="3357245" cy="224015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358126" y="170116"/>
            <a:ext cx="1524635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5" dirty="0"/>
              <a:t>Contexto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0" y="4194809"/>
            <a:ext cx="9150350" cy="2668905"/>
            <a:chOff x="0" y="4194809"/>
            <a:chExt cx="9150350" cy="2668905"/>
          </a:xfrm>
        </p:grpSpPr>
        <p:sp>
          <p:nvSpPr>
            <p:cNvPr id="4" name="object 4"/>
            <p:cNvSpPr/>
            <p:nvPr/>
          </p:nvSpPr>
          <p:spPr>
            <a:xfrm>
              <a:off x="0" y="6550024"/>
              <a:ext cx="9144000" cy="307975"/>
            </a:xfrm>
            <a:custGeom>
              <a:avLst/>
              <a:gdLst/>
              <a:ahLst/>
              <a:cxnLst/>
              <a:rect l="l" t="t" r="r" b="b"/>
              <a:pathLst>
                <a:path w="9144000" h="307975">
                  <a:moveTo>
                    <a:pt x="9144000" y="0"/>
                  </a:moveTo>
                  <a:lnTo>
                    <a:pt x="0" y="0"/>
                  </a:lnTo>
                  <a:lnTo>
                    <a:pt x="0" y="307975"/>
                  </a:lnTo>
                  <a:lnTo>
                    <a:pt x="9144000" y="307975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4A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8275" y="6289039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8975725" y="0"/>
                  </a:moveTo>
                  <a:lnTo>
                    <a:pt x="0" y="568325"/>
                  </a:lnTo>
                  <a:lnTo>
                    <a:pt x="8975725" y="568325"/>
                  </a:lnTo>
                  <a:lnTo>
                    <a:pt x="8975725" y="0"/>
                  </a:lnTo>
                  <a:close/>
                </a:path>
              </a:pathLst>
            </a:custGeom>
            <a:solidFill>
              <a:srgbClr val="B5CC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8275" y="6289039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0" y="568325"/>
                  </a:moveTo>
                  <a:lnTo>
                    <a:pt x="8975725" y="0"/>
                  </a:lnTo>
                  <a:lnTo>
                    <a:pt x="8975725" y="568325"/>
                  </a:lnTo>
                </a:path>
              </a:pathLst>
            </a:custGeom>
            <a:ln w="12192">
              <a:solidFill>
                <a:srgbClr val="B5CC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40254" y="4194809"/>
              <a:ext cx="4478020" cy="2170429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681037" y="843915"/>
            <a:ext cx="7788909" cy="3346450"/>
          </a:xfrm>
          <a:prstGeom prst="rect">
            <a:avLst/>
          </a:prstGeom>
        </p:spPr>
        <p:txBody>
          <a:bodyPr vert="horz" wrap="square" lIns="0" tIns="175260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1380"/>
              </a:spcBef>
            </a:pPr>
            <a:r>
              <a:rPr sz="2000" b="1" dirty="0">
                <a:latin typeface="Segoe UI"/>
                <a:cs typeface="Segoe UI"/>
              </a:rPr>
              <a:t>¿Qué</a:t>
            </a:r>
            <a:r>
              <a:rPr sz="2000" b="1" spc="-45" dirty="0">
                <a:latin typeface="Segoe UI"/>
                <a:cs typeface="Segoe UI"/>
              </a:rPr>
              <a:t> </a:t>
            </a:r>
            <a:r>
              <a:rPr sz="2000" b="1" spc="-5" dirty="0">
                <a:latin typeface="Segoe UI"/>
                <a:cs typeface="Segoe UI"/>
              </a:rPr>
              <a:t>es</a:t>
            </a:r>
            <a:r>
              <a:rPr sz="2000" b="1" spc="-10" dirty="0">
                <a:latin typeface="Segoe UI"/>
                <a:cs typeface="Segoe UI"/>
              </a:rPr>
              <a:t> </a:t>
            </a:r>
            <a:r>
              <a:rPr sz="2000" b="1" spc="-5" dirty="0">
                <a:latin typeface="Segoe UI"/>
                <a:cs typeface="Segoe UI"/>
              </a:rPr>
              <a:t>la</a:t>
            </a:r>
            <a:r>
              <a:rPr sz="2000" b="1" spc="-45" dirty="0">
                <a:latin typeface="Segoe UI"/>
                <a:cs typeface="Segoe UI"/>
              </a:rPr>
              <a:t> </a:t>
            </a:r>
            <a:r>
              <a:rPr sz="2000" b="1" spc="-5" dirty="0">
                <a:latin typeface="Segoe UI"/>
                <a:cs typeface="Segoe UI"/>
              </a:rPr>
              <a:t>Logística?</a:t>
            </a:r>
            <a:endParaRPr sz="2000" dirty="0">
              <a:latin typeface="Segoe UI"/>
              <a:cs typeface="Segoe UI"/>
            </a:endParaRPr>
          </a:p>
          <a:p>
            <a:pPr marL="12700" marR="5080" algn="just">
              <a:lnSpc>
                <a:spcPct val="89700"/>
              </a:lnSpc>
              <a:spcBef>
                <a:spcPts val="1525"/>
              </a:spcBef>
            </a:pP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Trata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de todas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las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actividades de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movimiento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y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almacenamiento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, que </a:t>
            </a:r>
            <a:r>
              <a:rPr sz="2000" spc="-53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i="1" spc="-5" dirty="0">
                <a:solidFill>
                  <a:srgbClr val="00466C"/>
                </a:solidFill>
                <a:latin typeface="Segoe UI"/>
                <a:cs typeface="Segoe UI"/>
              </a:rPr>
              <a:t>facilitan</a:t>
            </a:r>
            <a:r>
              <a:rPr sz="2000" i="1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i="1" spc="-5" dirty="0">
                <a:solidFill>
                  <a:srgbClr val="00466C"/>
                </a:solidFill>
                <a:latin typeface="Segoe UI"/>
                <a:cs typeface="Segoe UI"/>
              </a:rPr>
              <a:t>el</a:t>
            </a:r>
            <a:r>
              <a:rPr sz="2000" i="1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i="1" spc="-5" dirty="0">
                <a:solidFill>
                  <a:srgbClr val="00466C"/>
                </a:solidFill>
                <a:latin typeface="Segoe UI"/>
                <a:cs typeface="Segoe UI"/>
              </a:rPr>
              <a:t>flujo</a:t>
            </a:r>
            <a:r>
              <a:rPr sz="2000" i="1" dirty="0">
                <a:solidFill>
                  <a:srgbClr val="00466C"/>
                </a:solidFill>
                <a:latin typeface="Segoe UI"/>
                <a:cs typeface="Segoe UI"/>
              </a:rPr>
              <a:t> de</a:t>
            </a:r>
            <a:r>
              <a:rPr sz="2000" i="1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i="1" dirty="0">
                <a:solidFill>
                  <a:srgbClr val="00466C"/>
                </a:solidFill>
                <a:latin typeface="Segoe UI"/>
                <a:cs typeface="Segoe UI"/>
              </a:rPr>
              <a:t>productos</a:t>
            </a:r>
            <a:r>
              <a:rPr sz="2000" i="1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desde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el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5" dirty="0">
                <a:solidFill>
                  <a:srgbClr val="FF0000"/>
                </a:solidFill>
                <a:latin typeface="Segoe UI"/>
                <a:cs typeface="Segoe UI"/>
              </a:rPr>
              <a:t>punto</a:t>
            </a:r>
            <a:r>
              <a:rPr sz="2000" spc="1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FF0000"/>
                </a:solidFill>
                <a:latin typeface="Segoe UI"/>
                <a:cs typeface="Segoe UI"/>
              </a:rPr>
              <a:t>de</a:t>
            </a:r>
            <a:r>
              <a:rPr sz="2000" spc="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FF0000"/>
                </a:solidFill>
                <a:latin typeface="Segoe UI"/>
                <a:cs typeface="Segoe UI"/>
              </a:rPr>
              <a:t>adquisición</a:t>
            </a:r>
            <a:r>
              <a:rPr sz="200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spc="20" dirty="0">
                <a:solidFill>
                  <a:srgbClr val="FF0000"/>
                </a:solidFill>
                <a:latin typeface="Segoe UI"/>
                <a:cs typeface="Segoe UI"/>
              </a:rPr>
              <a:t>de </a:t>
            </a:r>
            <a:r>
              <a:rPr sz="2000" spc="-53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FF0000"/>
                </a:solidFill>
                <a:latin typeface="Segoe UI"/>
                <a:cs typeface="Segoe UI"/>
              </a:rPr>
              <a:t>materia prima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hasta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el </a:t>
            </a:r>
            <a:r>
              <a:rPr sz="2000" dirty="0">
                <a:solidFill>
                  <a:srgbClr val="FF0000"/>
                </a:solidFill>
                <a:latin typeface="Segoe UI"/>
                <a:cs typeface="Segoe UI"/>
              </a:rPr>
              <a:t>punto</a:t>
            </a:r>
            <a:r>
              <a:rPr sz="2000" spc="54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FF0000"/>
                </a:solidFill>
                <a:latin typeface="Segoe UI"/>
                <a:cs typeface="Segoe UI"/>
              </a:rPr>
              <a:t>de consumo</a:t>
            </a:r>
            <a:r>
              <a:rPr sz="2000" spc="55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FF0000"/>
                </a:solidFill>
                <a:latin typeface="Segoe UI"/>
                <a:cs typeface="Segoe UI"/>
              </a:rPr>
              <a:t>final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, así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como de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los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flujos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de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información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que colocan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los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productos en movimiento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, con 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el propósito de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proporcionar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niveles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de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servicio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adecuados a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los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clientes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a</a:t>
            </a:r>
            <a:r>
              <a:rPr sz="2000" spc="-1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un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costo</a:t>
            </a:r>
            <a:r>
              <a:rPr sz="2000" spc="-2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adecuado.</a:t>
            </a:r>
            <a:endParaRPr sz="2000" dirty="0">
              <a:highlight>
                <a:srgbClr val="FFFF00"/>
              </a:highlight>
              <a:latin typeface="Segoe UI"/>
              <a:cs typeface="Segoe UI"/>
            </a:endParaRPr>
          </a:p>
          <a:p>
            <a:pPr marL="12700" marR="7620" algn="just">
              <a:lnSpc>
                <a:spcPct val="89600"/>
              </a:lnSpc>
              <a:spcBef>
                <a:spcPts val="1570"/>
              </a:spcBef>
            </a:pP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El </a:t>
            </a:r>
            <a:r>
              <a:rPr sz="2000" b="1" spc="-5" dirty="0">
                <a:latin typeface="Segoe UI"/>
                <a:cs typeface="Segoe UI"/>
              </a:rPr>
              <a:t>éxito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de una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empresa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radica en “</a:t>
            </a:r>
            <a:r>
              <a:rPr sz="2000" b="1" dirty="0">
                <a:latin typeface="Segoe UI"/>
                <a:cs typeface="Segoe UI"/>
              </a:rPr>
              <a:t>ofrecer </a:t>
            </a:r>
            <a:r>
              <a:rPr sz="2000" b="1" spc="-5" dirty="0">
                <a:latin typeface="Segoe UI"/>
                <a:cs typeface="Segoe UI"/>
              </a:rPr>
              <a:t>al </a:t>
            </a:r>
            <a:r>
              <a:rPr sz="2000" b="1" dirty="0">
                <a:latin typeface="Segoe UI"/>
                <a:cs typeface="Segoe UI"/>
              </a:rPr>
              <a:t>mercado el </a:t>
            </a:r>
            <a:r>
              <a:rPr sz="2000" b="1" spc="-5" dirty="0">
                <a:latin typeface="Segoe UI"/>
                <a:cs typeface="Segoe UI"/>
              </a:rPr>
              <a:t>producto </a:t>
            </a:r>
            <a:r>
              <a:rPr sz="2000" b="1" dirty="0">
                <a:latin typeface="Segoe UI"/>
                <a:cs typeface="Segoe UI"/>
              </a:rPr>
              <a:t> </a:t>
            </a:r>
            <a:r>
              <a:rPr sz="2000" b="1" spc="-5" dirty="0">
                <a:latin typeface="Segoe UI"/>
                <a:cs typeface="Segoe UI"/>
              </a:rPr>
              <a:t>correcto, </a:t>
            </a:r>
            <a:r>
              <a:rPr sz="2000" b="1" dirty="0">
                <a:latin typeface="Segoe UI"/>
                <a:cs typeface="Segoe UI"/>
              </a:rPr>
              <a:t>en el </a:t>
            </a:r>
            <a:r>
              <a:rPr sz="2000" b="1" spc="-5" dirty="0">
                <a:latin typeface="Segoe UI"/>
                <a:cs typeface="Segoe UI"/>
              </a:rPr>
              <a:t>lugar correcto </a:t>
            </a:r>
            <a:r>
              <a:rPr sz="2000" b="1" dirty="0">
                <a:latin typeface="Segoe UI"/>
                <a:cs typeface="Segoe UI"/>
              </a:rPr>
              <a:t>y en el momento </a:t>
            </a:r>
            <a:r>
              <a:rPr sz="2000" b="1" spc="5" dirty="0">
                <a:latin typeface="Segoe UI"/>
                <a:cs typeface="Segoe UI"/>
              </a:rPr>
              <a:t>correcto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” </a:t>
            </a:r>
            <a:r>
              <a:rPr sz="2000" spc="-10" dirty="0">
                <a:solidFill>
                  <a:srgbClr val="00466C"/>
                </a:solidFill>
                <a:latin typeface="Segoe UI"/>
                <a:cs typeface="Segoe UI"/>
              </a:rPr>
              <a:t>(Anaya,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 1998)</a:t>
            </a:r>
            <a:r>
              <a:rPr sz="2000" spc="-5" dirty="0">
                <a:latin typeface="Segoe UI"/>
                <a:cs typeface="Segoe UI"/>
              </a:rPr>
              <a:t>.</a:t>
            </a:r>
            <a:endParaRPr sz="2000" dirty="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742051" y="170116"/>
            <a:ext cx="312928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Producto</a:t>
            </a:r>
            <a:r>
              <a:rPr spc="-150" dirty="0"/>
              <a:t> </a:t>
            </a:r>
            <a:r>
              <a:rPr spc="-5" dirty="0"/>
              <a:t>Hort</a:t>
            </a:r>
            <a:r>
              <a:rPr spc="-10" dirty="0"/>
              <a:t>í</a:t>
            </a:r>
            <a:r>
              <a:rPr dirty="0"/>
              <a:t>cola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26757" y="983615"/>
            <a:ext cx="7686040" cy="2853055"/>
          </a:xfrm>
          <a:prstGeom prst="rect">
            <a:avLst/>
          </a:prstGeom>
        </p:spPr>
        <p:txBody>
          <a:bodyPr vert="horz" wrap="square" lIns="0" tIns="137160" rIns="0" bIns="0" rtlCol="0">
            <a:spAutoFit/>
          </a:bodyPr>
          <a:lstStyle/>
          <a:p>
            <a:pPr marL="14604">
              <a:lnSpc>
                <a:spcPct val="100000"/>
              </a:lnSpc>
              <a:spcBef>
                <a:spcPts val="1080"/>
              </a:spcBef>
            </a:pP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Características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 de</a:t>
            </a:r>
            <a:r>
              <a:rPr sz="1800" spc="-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los</a:t>
            </a:r>
            <a:r>
              <a:rPr sz="1800" spc="-5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productos</a:t>
            </a:r>
            <a:r>
              <a:rPr sz="1800" spc="-3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hortofrutícolas:</a:t>
            </a:r>
            <a:endParaRPr sz="1800" dirty="0">
              <a:latin typeface="Segoe UI"/>
              <a:cs typeface="Segoe UI"/>
            </a:endParaRPr>
          </a:p>
          <a:p>
            <a:pPr marL="358140" indent="-345440">
              <a:lnSpc>
                <a:spcPct val="100000"/>
              </a:lnSpc>
              <a:spcBef>
                <a:spcPts val="980"/>
              </a:spcBef>
              <a:buFont typeface="Arial MT"/>
              <a:buChar char="•"/>
              <a:tabLst>
                <a:tab pos="357505" algn="l"/>
                <a:tab pos="358140" algn="l"/>
              </a:tabLst>
            </a:pP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Son</a:t>
            </a:r>
            <a:r>
              <a:rPr sz="1800" spc="-2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consumidos</a:t>
            </a:r>
            <a:r>
              <a:rPr sz="1800" spc="-5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especialmente</a:t>
            </a:r>
            <a:r>
              <a:rPr sz="1800" spc="1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por</a:t>
            </a:r>
            <a:r>
              <a:rPr sz="1800" spc="-4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su</a:t>
            </a:r>
            <a:r>
              <a:rPr sz="1800" spc="-3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gran</a:t>
            </a:r>
            <a:r>
              <a:rPr sz="1800" spc="-1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aporte</a:t>
            </a:r>
            <a:r>
              <a:rPr sz="1800" spc="-4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de</a:t>
            </a:r>
            <a:r>
              <a:rPr sz="1800" spc="-2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vitaminas.</a:t>
            </a:r>
            <a:endParaRPr sz="1800" dirty="0">
              <a:latin typeface="Segoe UI"/>
              <a:cs typeface="Segoe UI"/>
            </a:endParaRPr>
          </a:p>
          <a:p>
            <a:pPr marL="357505" marR="10795" indent="-345440">
              <a:lnSpc>
                <a:spcPct val="104600"/>
              </a:lnSpc>
              <a:spcBef>
                <a:spcPts val="800"/>
              </a:spcBef>
              <a:buFont typeface="Arial MT"/>
              <a:buChar char="•"/>
              <a:tabLst>
                <a:tab pos="357505" algn="l"/>
                <a:tab pos="358140" algn="l"/>
              </a:tabLst>
            </a:pP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No</a:t>
            </a:r>
            <a:r>
              <a:rPr sz="1800" b="1" spc="28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son</a:t>
            </a:r>
            <a:r>
              <a:rPr sz="1800" b="1" spc="29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alimentos</a:t>
            </a:r>
            <a:r>
              <a:rPr sz="1800" b="1" spc="29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básicos</a:t>
            </a:r>
            <a:r>
              <a:rPr sz="1800" b="1" spc="29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y</a:t>
            </a:r>
            <a:r>
              <a:rPr sz="1800" spc="27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por</a:t>
            </a:r>
            <a:r>
              <a:rPr sz="1800" spc="26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tanto</a:t>
            </a:r>
            <a:r>
              <a:rPr sz="1800" spc="29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10" dirty="0">
                <a:solidFill>
                  <a:srgbClr val="00466C"/>
                </a:solidFill>
                <a:latin typeface="Segoe UI"/>
                <a:cs typeface="Segoe UI"/>
              </a:rPr>
              <a:t>los</a:t>
            </a:r>
            <a:r>
              <a:rPr sz="1800" spc="26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consumidores</a:t>
            </a:r>
            <a:r>
              <a:rPr sz="1800" spc="29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i="1" spc="-5" dirty="0">
                <a:solidFill>
                  <a:srgbClr val="00466C"/>
                </a:solidFill>
                <a:latin typeface="Segoe UI"/>
                <a:cs typeface="Segoe UI"/>
              </a:rPr>
              <a:t>postergan</a:t>
            </a:r>
            <a:r>
              <a:rPr sz="1800" i="1" spc="30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i="1" spc="-5" dirty="0">
                <a:solidFill>
                  <a:srgbClr val="00466C"/>
                </a:solidFill>
                <a:latin typeface="Segoe UI"/>
                <a:cs typeface="Segoe UI"/>
              </a:rPr>
              <a:t>su </a:t>
            </a:r>
            <a:r>
              <a:rPr sz="1800" i="1" spc="-48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i="1" dirty="0">
                <a:solidFill>
                  <a:srgbClr val="00466C"/>
                </a:solidFill>
                <a:latin typeface="Segoe UI"/>
                <a:cs typeface="Segoe UI"/>
              </a:rPr>
              <a:t>compra</a:t>
            </a:r>
            <a:r>
              <a:rPr sz="1800" i="1" spc="-3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i="1" spc="-5" dirty="0">
                <a:solidFill>
                  <a:srgbClr val="00466C"/>
                </a:solidFill>
                <a:latin typeface="Segoe UI"/>
                <a:cs typeface="Segoe UI"/>
              </a:rPr>
              <a:t>si</a:t>
            </a:r>
            <a:r>
              <a:rPr sz="1800" i="1" spc="-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i="1" spc="-5" dirty="0">
                <a:solidFill>
                  <a:srgbClr val="00466C"/>
                </a:solidFill>
                <a:latin typeface="Segoe UI"/>
                <a:cs typeface="Segoe UI"/>
              </a:rPr>
              <a:t>el</a:t>
            </a:r>
            <a:r>
              <a:rPr sz="1800" i="1" spc="-1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i="1" spc="-5" dirty="0">
                <a:solidFill>
                  <a:srgbClr val="00466C"/>
                </a:solidFill>
                <a:latin typeface="Segoe UI"/>
                <a:cs typeface="Segoe UI"/>
              </a:rPr>
              <a:t>precio es</a:t>
            </a:r>
            <a:r>
              <a:rPr sz="1800" i="1" spc="-4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i="1" dirty="0">
                <a:solidFill>
                  <a:srgbClr val="00466C"/>
                </a:solidFill>
                <a:latin typeface="Segoe UI"/>
                <a:cs typeface="Segoe UI"/>
              </a:rPr>
              <a:t>demasiado</a:t>
            </a:r>
            <a:r>
              <a:rPr sz="1800" i="1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i="1" spc="-5" dirty="0">
                <a:solidFill>
                  <a:srgbClr val="00466C"/>
                </a:solidFill>
                <a:latin typeface="Segoe UI"/>
                <a:cs typeface="Segoe UI"/>
              </a:rPr>
              <a:t>alto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.</a:t>
            </a:r>
            <a:endParaRPr sz="1800" dirty="0">
              <a:latin typeface="Segoe UI"/>
              <a:cs typeface="Segoe UI"/>
            </a:endParaRPr>
          </a:p>
          <a:p>
            <a:pPr marL="357505" marR="15240" indent="-342900">
              <a:lnSpc>
                <a:spcPct val="100000"/>
              </a:lnSpc>
              <a:spcBef>
                <a:spcPts val="1019"/>
              </a:spcBef>
              <a:buFont typeface="Arial MT"/>
              <a:buChar char="•"/>
              <a:tabLst>
                <a:tab pos="357505" algn="l"/>
                <a:tab pos="358140" algn="l"/>
              </a:tabLst>
            </a:pP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El</a:t>
            </a:r>
            <a:r>
              <a:rPr sz="1800" spc="5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nivel</a:t>
            </a:r>
            <a:r>
              <a:rPr sz="1800" spc="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de</a:t>
            </a:r>
            <a:r>
              <a:rPr sz="1800" spc="4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consumo</a:t>
            </a:r>
            <a:r>
              <a:rPr sz="1800" spc="3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varía,</a:t>
            </a:r>
            <a:r>
              <a:rPr sz="1800" b="1" spc="6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según</a:t>
            </a:r>
            <a:r>
              <a:rPr sz="1800" b="1" spc="4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el</a:t>
            </a:r>
            <a:r>
              <a:rPr sz="1800" b="1" spc="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precio</a:t>
            </a:r>
            <a:r>
              <a:rPr sz="1800" b="1" spc="6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dirty="0">
                <a:solidFill>
                  <a:srgbClr val="00466C"/>
                </a:solidFill>
                <a:latin typeface="Segoe UI"/>
                <a:cs typeface="Segoe UI"/>
              </a:rPr>
              <a:t>de</a:t>
            </a:r>
            <a:r>
              <a:rPr sz="1800" b="1" spc="4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spc="-10" dirty="0">
                <a:solidFill>
                  <a:srgbClr val="00466C"/>
                </a:solidFill>
                <a:latin typeface="Segoe UI"/>
                <a:cs typeface="Segoe UI"/>
              </a:rPr>
              <a:t>venta</a:t>
            </a:r>
            <a:r>
              <a:rPr sz="1800" spc="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y</a:t>
            </a:r>
            <a:r>
              <a:rPr sz="1800" spc="5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los</a:t>
            </a:r>
            <a:r>
              <a:rPr sz="1800" spc="4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ingresos</a:t>
            </a:r>
            <a:r>
              <a:rPr sz="1800" b="1" spc="6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dirty="0">
                <a:solidFill>
                  <a:srgbClr val="00466C"/>
                </a:solidFill>
                <a:latin typeface="Segoe UI"/>
                <a:cs typeface="Segoe UI"/>
              </a:rPr>
              <a:t>de</a:t>
            </a:r>
            <a:r>
              <a:rPr sz="1800" b="1" spc="4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spc="-10" dirty="0">
                <a:solidFill>
                  <a:srgbClr val="00466C"/>
                </a:solidFill>
                <a:latin typeface="Segoe UI"/>
                <a:cs typeface="Segoe UI"/>
              </a:rPr>
              <a:t>los </a:t>
            </a:r>
            <a:r>
              <a:rPr sz="1800" b="1" spc="-47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consumidores.</a:t>
            </a:r>
            <a:endParaRPr sz="1800" b="1" dirty="0">
              <a:latin typeface="Segoe UI"/>
              <a:cs typeface="Segoe UI"/>
            </a:endParaRPr>
          </a:p>
          <a:p>
            <a:pPr marL="357505" marR="5080" indent="-342900">
              <a:lnSpc>
                <a:spcPct val="100000"/>
              </a:lnSpc>
              <a:spcBef>
                <a:spcPts val="1005"/>
              </a:spcBef>
              <a:buFont typeface="Arial MT"/>
              <a:buChar char="•"/>
              <a:tabLst>
                <a:tab pos="357505" algn="l"/>
                <a:tab pos="358140" algn="l"/>
                <a:tab pos="1348740" algn="l"/>
                <a:tab pos="1790700" algn="l"/>
                <a:tab pos="2266315" algn="l"/>
                <a:tab pos="3218815" algn="l"/>
                <a:tab pos="3670935" algn="l"/>
                <a:tab pos="4634230" algn="l"/>
                <a:tab pos="6430645" algn="l"/>
                <a:tab pos="6869430" algn="l"/>
              </a:tabLst>
            </a:pP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Mu</a:t>
            </a:r>
            <a:r>
              <a:rPr sz="1800" spc="10" dirty="0">
                <a:solidFill>
                  <a:srgbClr val="00466C"/>
                </a:solidFill>
                <a:latin typeface="Segoe UI"/>
                <a:cs typeface="Segoe UI"/>
              </a:rPr>
              <a:t>c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h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o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s	de	los	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c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ul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t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i</a:t>
            </a:r>
            <a:r>
              <a:rPr sz="1800" spc="-20" dirty="0">
                <a:solidFill>
                  <a:srgbClr val="00466C"/>
                </a:solidFill>
                <a:latin typeface="Segoe UI"/>
                <a:cs typeface="Segoe UI"/>
              </a:rPr>
              <a:t>v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os	no	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c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ir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c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ulan	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c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o</a:t>
            </a:r>
            <a:r>
              <a:rPr sz="1800" spc="10" dirty="0">
                <a:solidFill>
                  <a:srgbClr val="00466C"/>
                </a:solidFill>
                <a:latin typeface="Segoe UI"/>
                <a:cs typeface="Segoe UI"/>
              </a:rPr>
              <a:t>m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e</a:t>
            </a:r>
            <a:r>
              <a:rPr sz="1800" spc="-10" dirty="0">
                <a:solidFill>
                  <a:srgbClr val="00466C"/>
                </a:solidFill>
                <a:latin typeface="Segoe UI"/>
                <a:cs typeface="Segoe UI"/>
              </a:rPr>
              <a:t>r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c</a:t>
            </a:r>
            <a:r>
              <a:rPr sz="1800" spc="-20" dirty="0">
                <a:solidFill>
                  <a:srgbClr val="00466C"/>
                </a:solidFill>
                <a:latin typeface="Segoe UI"/>
                <a:cs typeface="Segoe UI"/>
              </a:rPr>
              <a:t>i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a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lm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e</a:t>
            </a:r>
            <a:r>
              <a:rPr sz="1800" spc="-20" dirty="0">
                <a:solidFill>
                  <a:srgbClr val="00466C"/>
                </a:solidFill>
                <a:latin typeface="Segoe UI"/>
                <a:cs typeface="Segoe UI"/>
              </a:rPr>
              <a:t>n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t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e	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e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n	</a:t>
            </a:r>
            <a:r>
              <a:rPr sz="1800" spc="-20" dirty="0">
                <a:solidFill>
                  <a:srgbClr val="00466C"/>
                </a:solidFill>
                <a:latin typeface="Segoe UI"/>
                <a:cs typeface="Segoe UI"/>
              </a:rPr>
              <a:t>g</a:t>
            </a:r>
            <a:r>
              <a:rPr sz="1800" spc="-10" dirty="0">
                <a:solidFill>
                  <a:srgbClr val="00466C"/>
                </a:solidFill>
                <a:latin typeface="Segoe UI"/>
                <a:cs typeface="Segoe UI"/>
              </a:rPr>
              <a:t>r</a:t>
            </a:r>
            <a:r>
              <a:rPr sz="1800" spc="-20" dirty="0">
                <a:solidFill>
                  <a:srgbClr val="00466C"/>
                </a:solidFill>
                <a:latin typeface="Segoe UI"/>
                <a:cs typeface="Segoe UI"/>
              </a:rPr>
              <a:t>a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n</a:t>
            </a:r>
            <a:r>
              <a:rPr sz="1800" spc="-20" dirty="0">
                <a:solidFill>
                  <a:srgbClr val="00466C"/>
                </a:solidFill>
                <a:latin typeface="Segoe UI"/>
                <a:cs typeface="Segoe UI"/>
              </a:rPr>
              <a:t>d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es 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cantidades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y</a:t>
            </a:r>
            <a:r>
              <a:rPr sz="1800" spc="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el</a:t>
            </a:r>
            <a:r>
              <a:rPr sz="1800" b="1" spc="-1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mercado</a:t>
            </a:r>
            <a:r>
              <a:rPr sz="1800" b="1" dirty="0">
                <a:solidFill>
                  <a:srgbClr val="00466C"/>
                </a:solidFill>
                <a:latin typeface="Segoe UI"/>
                <a:cs typeface="Segoe UI"/>
              </a:rPr>
              <a:t> puede</a:t>
            </a:r>
            <a:r>
              <a:rPr sz="1800" b="1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ser reducido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.</a:t>
            </a:r>
            <a:endParaRPr sz="1800" dirty="0">
              <a:latin typeface="Segoe UI"/>
              <a:cs typeface="Segoe UI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6282944"/>
            <a:ext cx="9150350" cy="581025"/>
            <a:chOff x="0" y="6282944"/>
            <a:chExt cx="9150350" cy="581025"/>
          </a:xfrm>
        </p:grpSpPr>
        <p:sp>
          <p:nvSpPr>
            <p:cNvPr id="5" name="object 5"/>
            <p:cNvSpPr/>
            <p:nvPr/>
          </p:nvSpPr>
          <p:spPr>
            <a:xfrm>
              <a:off x="0" y="6550025"/>
              <a:ext cx="9144000" cy="307975"/>
            </a:xfrm>
            <a:custGeom>
              <a:avLst/>
              <a:gdLst/>
              <a:ahLst/>
              <a:cxnLst/>
              <a:rect l="l" t="t" r="r" b="b"/>
              <a:pathLst>
                <a:path w="9144000" h="307975">
                  <a:moveTo>
                    <a:pt x="9144000" y="0"/>
                  </a:moveTo>
                  <a:lnTo>
                    <a:pt x="0" y="0"/>
                  </a:lnTo>
                  <a:lnTo>
                    <a:pt x="0" y="307975"/>
                  </a:lnTo>
                  <a:lnTo>
                    <a:pt x="9144000" y="307975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4A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8275" y="6289040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8975725" y="0"/>
                  </a:moveTo>
                  <a:lnTo>
                    <a:pt x="0" y="568325"/>
                  </a:lnTo>
                  <a:lnTo>
                    <a:pt x="8975725" y="568325"/>
                  </a:lnTo>
                  <a:lnTo>
                    <a:pt x="8975725" y="0"/>
                  </a:lnTo>
                  <a:close/>
                </a:path>
              </a:pathLst>
            </a:custGeom>
            <a:solidFill>
              <a:srgbClr val="B5CC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68275" y="6289040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0" y="568325"/>
                  </a:moveTo>
                  <a:lnTo>
                    <a:pt x="8975725" y="0"/>
                  </a:lnTo>
                  <a:lnTo>
                    <a:pt x="8975725" y="568325"/>
                  </a:lnTo>
                </a:path>
              </a:pathLst>
            </a:custGeom>
            <a:ln w="12192">
              <a:solidFill>
                <a:srgbClr val="B5CC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522854" y="4001134"/>
            <a:ext cx="3491865" cy="1964689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742051" y="170116"/>
            <a:ext cx="312928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Producto</a:t>
            </a:r>
            <a:r>
              <a:rPr spc="-150" dirty="0"/>
              <a:t> </a:t>
            </a:r>
            <a:r>
              <a:rPr spc="-5" dirty="0"/>
              <a:t>Hort</a:t>
            </a:r>
            <a:r>
              <a:rPr spc="-10" dirty="0"/>
              <a:t>í</a:t>
            </a:r>
            <a:r>
              <a:rPr dirty="0"/>
              <a:t>cola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26757" y="981074"/>
            <a:ext cx="7698740" cy="3269421"/>
          </a:xfrm>
          <a:prstGeom prst="rect">
            <a:avLst/>
          </a:prstGeom>
        </p:spPr>
        <p:txBody>
          <a:bodyPr vert="horz" wrap="square" lIns="0" tIns="139700" rIns="0" bIns="0" rtlCol="0">
            <a:spAutoFit/>
          </a:bodyPr>
          <a:lstStyle/>
          <a:p>
            <a:pPr marL="14604" algn="just">
              <a:lnSpc>
                <a:spcPct val="100000"/>
              </a:lnSpc>
              <a:spcBef>
                <a:spcPts val="1100"/>
              </a:spcBef>
            </a:pP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Características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 de</a:t>
            </a:r>
            <a:r>
              <a:rPr sz="1800" spc="-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los</a:t>
            </a:r>
            <a:r>
              <a:rPr sz="1800" spc="-5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productos</a:t>
            </a:r>
            <a:r>
              <a:rPr sz="1800" spc="-3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hortofrutícolas:</a:t>
            </a:r>
            <a:endParaRPr sz="1800" dirty="0">
              <a:latin typeface="Segoe UI"/>
              <a:cs typeface="Segoe UI"/>
            </a:endParaRPr>
          </a:p>
          <a:p>
            <a:pPr marL="357505" marR="5080" indent="-342900" algn="just">
              <a:lnSpc>
                <a:spcPct val="99700"/>
              </a:lnSpc>
              <a:spcBef>
                <a:spcPts val="1005"/>
              </a:spcBef>
              <a:buFont typeface="Arial MT"/>
              <a:buChar char="•"/>
              <a:tabLst>
                <a:tab pos="358140" algn="l"/>
              </a:tabLst>
            </a:pP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Son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perecederos,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 lo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10" dirty="0">
                <a:solidFill>
                  <a:srgbClr val="00466C"/>
                </a:solidFill>
                <a:latin typeface="Segoe UI"/>
                <a:cs typeface="Segoe UI"/>
              </a:rPr>
              <a:t>que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 significa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 que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dirty="0">
                <a:solidFill>
                  <a:srgbClr val="00466C"/>
                </a:solidFill>
                <a:latin typeface="Segoe UI"/>
                <a:cs typeface="Segoe UI"/>
              </a:rPr>
              <a:t>hay</a:t>
            </a:r>
            <a:r>
              <a:rPr sz="1800" b="1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siempre</a:t>
            </a:r>
            <a:r>
              <a:rPr sz="1800" b="1" dirty="0">
                <a:solidFill>
                  <a:srgbClr val="00466C"/>
                </a:solidFill>
                <a:latin typeface="Segoe UI"/>
                <a:cs typeface="Segoe UI"/>
              </a:rPr>
              <a:t> una</a:t>
            </a:r>
            <a:r>
              <a:rPr sz="1800" b="1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pérdida</a:t>
            </a:r>
            <a:r>
              <a:rPr sz="1800" b="1" dirty="0">
                <a:solidFill>
                  <a:srgbClr val="00466C"/>
                </a:solidFill>
                <a:latin typeface="Segoe UI"/>
                <a:cs typeface="Segoe UI"/>
              </a:rPr>
              <a:t> de </a:t>
            </a:r>
            <a:r>
              <a:rPr sz="1800" b="1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dirty="0">
                <a:solidFill>
                  <a:srgbClr val="00466C"/>
                </a:solidFill>
                <a:latin typeface="Segoe UI"/>
                <a:cs typeface="Segoe UI"/>
              </a:rPr>
              <a:t>calidad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si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 no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se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venden</a:t>
            </a:r>
            <a:r>
              <a:rPr sz="18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inmediatamente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,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 y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10" dirty="0">
                <a:solidFill>
                  <a:srgbClr val="00466C"/>
                </a:solidFill>
                <a:latin typeface="Segoe UI"/>
                <a:cs typeface="Segoe UI"/>
              </a:rPr>
              <a:t>ello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a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su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vez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supone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 generalmente una </a:t>
            </a:r>
            <a:r>
              <a:rPr sz="18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disminución </a:t>
            </a:r>
            <a:r>
              <a:rPr sz="18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de </a:t>
            </a:r>
            <a:r>
              <a:rPr sz="18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su valor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a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la hora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de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la venta </a:t>
            </a:r>
            <a:r>
              <a:rPr sz="1800" spc="-10" dirty="0">
                <a:solidFill>
                  <a:srgbClr val="00466C"/>
                </a:solidFill>
                <a:latin typeface="Segoe UI"/>
                <a:cs typeface="Segoe UI"/>
              </a:rPr>
              <a:t>del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 producto.</a:t>
            </a:r>
            <a:endParaRPr sz="1800" dirty="0">
              <a:latin typeface="Segoe UI"/>
              <a:cs typeface="Segoe UI"/>
            </a:endParaRPr>
          </a:p>
          <a:p>
            <a:pPr marL="357505" marR="9525" indent="-342900" algn="just">
              <a:lnSpc>
                <a:spcPct val="100000"/>
              </a:lnSpc>
              <a:spcBef>
                <a:spcPts val="1019"/>
              </a:spcBef>
              <a:buFont typeface="Arial MT"/>
              <a:buChar char="•"/>
              <a:tabLst>
                <a:tab pos="358140" algn="l"/>
              </a:tabLst>
            </a:pP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La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gama de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productos hortofrutícolas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es 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amplia </a:t>
            </a:r>
            <a:r>
              <a:rPr sz="1800" b="1" dirty="0">
                <a:solidFill>
                  <a:srgbClr val="00466C"/>
                </a:solidFill>
                <a:latin typeface="Segoe UI"/>
                <a:cs typeface="Segoe UI"/>
              </a:rPr>
              <a:t>y 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variada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; si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el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precio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de </a:t>
            </a:r>
            <a:r>
              <a:rPr sz="1800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un</a:t>
            </a:r>
            <a:r>
              <a:rPr sz="1800" spc="-5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producto</a:t>
            </a:r>
            <a:r>
              <a:rPr sz="1800" spc="-2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es</a:t>
            </a:r>
            <a:r>
              <a:rPr sz="1800" spc="-1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demasiado</a:t>
            </a:r>
            <a:r>
              <a:rPr sz="1800" spc="-1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alto,</a:t>
            </a:r>
            <a:r>
              <a:rPr sz="1800" spc="-2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el</a:t>
            </a:r>
            <a:r>
              <a:rPr sz="1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consumidor</a:t>
            </a:r>
            <a:r>
              <a:rPr sz="1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generalmente</a:t>
            </a:r>
            <a:r>
              <a:rPr sz="1800" spc="-2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busca</a:t>
            </a:r>
            <a:r>
              <a:rPr sz="1800" spc="-5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/>
                <a:cs typeface="Segoe UI"/>
              </a:rPr>
              <a:t>otro.</a:t>
            </a:r>
            <a:endParaRPr sz="1800" dirty="0">
              <a:solidFill>
                <a:schemeClr val="tx1">
                  <a:lumMod val="95000"/>
                  <a:lumOff val="5000"/>
                </a:schemeClr>
              </a:solidFill>
              <a:latin typeface="Segoe UI"/>
              <a:cs typeface="Segoe UI"/>
            </a:endParaRPr>
          </a:p>
          <a:p>
            <a:pPr marL="357505" marR="22225" indent="-345440" algn="just">
              <a:lnSpc>
                <a:spcPct val="105700"/>
              </a:lnSpc>
              <a:spcBef>
                <a:spcPts val="740"/>
              </a:spcBef>
              <a:buFont typeface="Arial MT"/>
              <a:buChar char="•"/>
              <a:tabLst>
                <a:tab pos="358140" algn="l"/>
              </a:tabLst>
            </a:pP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Los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productos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normalmente se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venden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en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un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mercado, </a:t>
            </a:r>
            <a:r>
              <a:rPr sz="1800" b="1" dirty="0">
                <a:solidFill>
                  <a:srgbClr val="00466C"/>
                </a:solidFill>
                <a:latin typeface="Segoe UI"/>
                <a:cs typeface="Segoe UI"/>
              </a:rPr>
              <a:t>donde 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el </a:t>
            </a:r>
            <a:r>
              <a:rPr sz="1800" b="1" spc="-10" dirty="0">
                <a:solidFill>
                  <a:srgbClr val="00466C"/>
                </a:solidFill>
                <a:latin typeface="Segoe UI"/>
                <a:cs typeface="Segoe UI"/>
              </a:rPr>
              <a:t>precio 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lo</a:t>
            </a:r>
            <a:r>
              <a:rPr sz="1800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determinan</a:t>
            </a:r>
            <a:r>
              <a:rPr sz="1800" b="1" spc="-2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dirty="0">
                <a:solidFill>
                  <a:srgbClr val="00466C"/>
                </a:solidFill>
                <a:latin typeface="Segoe UI"/>
                <a:cs typeface="Segoe UI"/>
              </a:rPr>
              <a:t>la</a:t>
            </a:r>
            <a:r>
              <a:rPr sz="1800" b="1" spc="-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oferta</a:t>
            </a:r>
            <a:r>
              <a:rPr sz="1800" b="1" spc="-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dirty="0">
                <a:solidFill>
                  <a:srgbClr val="00466C"/>
                </a:solidFill>
                <a:latin typeface="Segoe UI"/>
                <a:cs typeface="Segoe UI"/>
              </a:rPr>
              <a:t>y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b="1" spc="-10" dirty="0">
                <a:solidFill>
                  <a:srgbClr val="00466C"/>
                </a:solidFill>
                <a:latin typeface="Segoe UI"/>
                <a:cs typeface="Segoe UI"/>
              </a:rPr>
              <a:t>la </a:t>
            </a: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demanda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.</a:t>
            </a:r>
            <a:endParaRPr sz="1800" dirty="0">
              <a:latin typeface="Segoe UI"/>
              <a:cs typeface="Segoe UI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4189095"/>
            <a:ext cx="9150350" cy="2674620"/>
            <a:chOff x="0" y="4189095"/>
            <a:chExt cx="9150350" cy="2674620"/>
          </a:xfrm>
        </p:grpSpPr>
        <p:sp>
          <p:nvSpPr>
            <p:cNvPr id="5" name="object 5"/>
            <p:cNvSpPr/>
            <p:nvPr/>
          </p:nvSpPr>
          <p:spPr>
            <a:xfrm>
              <a:off x="0" y="6550025"/>
              <a:ext cx="9144000" cy="307975"/>
            </a:xfrm>
            <a:custGeom>
              <a:avLst/>
              <a:gdLst/>
              <a:ahLst/>
              <a:cxnLst/>
              <a:rect l="l" t="t" r="r" b="b"/>
              <a:pathLst>
                <a:path w="9144000" h="307975">
                  <a:moveTo>
                    <a:pt x="9144000" y="0"/>
                  </a:moveTo>
                  <a:lnTo>
                    <a:pt x="0" y="0"/>
                  </a:lnTo>
                  <a:lnTo>
                    <a:pt x="0" y="307975"/>
                  </a:lnTo>
                  <a:lnTo>
                    <a:pt x="9144000" y="307975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4A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8275" y="6289040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8975725" y="0"/>
                  </a:moveTo>
                  <a:lnTo>
                    <a:pt x="0" y="568325"/>
                  </a:lnTo>
                  <a:lnTo>
                    <a:pt x="8975725" y="568325"/>
                  </a:lnTo>
                  <a:lnTo>
                    <a:pt x="8975725" y="0"/>
                  </a:lnTo>
                  <a:close/>
                </a:path>
              </a:pathLst>
            </a:custGeom>
            <a:solidFill>
              <a:srgbClr val="B5CC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68275" y="6289040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0" y="568325"/>
                  </a:moveTo>
                  <a:lnTo>
                    <a:pt x="8975725" y="0"/>
                  </a:lnTo>
                  <a:lnTo>
                    <a:pt x="8975725" y="568325"/>
                  </a:lnTo>
                </a:path>
              </a:pathLst>
            </a:custGeom>
            <a:ln w="12192">
              <a:solidFill>
                <a:srgbClr val="B5CC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909059" y="4189095"/>
              <a:ext cx="3348355" cy="22301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7380" y="996188"/>
            <a:ext cx="8018145" cy="512521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38650" y="170116"/>
            <a:ext cx="443103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Cadena</a:t>
            </a:r>
            <a:r>
              <a:rPr spc="-95" dirty="0"/>
              <a:t> </a:t>
            </a:r>
            <a:r>
              <a:rPr spc="-5" dirty="0"/>
              <a:t>de</a:t>
            </a:r>
            <a:r>
              <a:rPr spc="-90" dirty="0"/>
              <a:t> </a:t>
            </a:r>
            <a:r>
              <a:rPr spc="-5" dirty="0"/>
              <a:t>Abastecimiento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424941" y="3213861"/>
            <a:ext cx="8249920" cy="914400"/>
            <a:chOff x="424941" y="3213861"/>
            <a:chExt cx="8249920" cy="914400"/>
          </a:xfrm>
        </p:grpSpPr>
        <p:sp>
          <p:nvSpPr>
            <p:cNvPr id="4" name="object 4"/>
            <p:cNvSpPr/>
            <p:nvPr/>
          </p:nvSpPr>
          <p:spPr>
            <a:xfrm>
              <a:off x="427989" y="3216909"/>
              <a:ext cx="8243570" cy="908050"/>
            </a:xfrm>
            <a:custGeom>
              <a:avLst/>
              <a:gdLst/>
              <a:ahLst/>
              <a:cxnLst/>
              <a:rect l="l" t="t" r="r" b="b"/>
              <a:pathLst>
                <a:path w="8243570" h="908050">
                  <a:moveTo>
                    <a:pt x="7789544" y="0"/>
                  </a:moveTo>
                  <a:lnTo>
                    <a:pt x="7789544" y="227329"/>
                  </a:lnTo>
                  <a:lnTo>
                    <a:pt x="0" y="227329"/>
                  </a:lnTo>
                  <a:lnTo>
                    <a:pt x="0" y="681354"/>
                  </a:lnTo>
                  <a:lnTo>
                    <a:pt x="7789544" y="681354"/>
                  </a:lnTo>
                  <a:lnTo>
                    <a:pt x="7789544" y="908050"/>
                  </a:lnTo>
                  <a:lnTo>
                    <a:pt x="8243569" y="454025"/>
                  </a:lnTo>
                  <a:lnTo>
                    <a:pt x="7789544" y="0"/>
                  </a:lnTo>
                  <a:close/>
                </a:path>
              </a:pathLst>
            </a:custGeom>
            <a:solidFill>
              <a:srgbClr val="C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27989" y="3216909"/>
              <a:ext cx="8243570" cy="908050"/>
            </a:xfrm>
            <a:custGeom>
              <a:avLst/>
              <a:gdLst/>
              <a:ahLst/>
              <a:cxnLst/>
              <a:rect l="l" t="t" r="r" b="b"/>
              <a:pathLst>
                <a:path w="8243570" h="908050">
                  <a:moveTo>
                    <a:pt x="0" y="227329"/>
                  </a:moveTo>
                  <a:lnTo>
                    <a:pt x="7789544" y="227329"/>
                  </a:lnTo>
                  <a:lnTo>
                    <a:pt x="7789544" y="0"/>
                  </a:lnTo>
                  <a:lnTo>
                    <a:pt x="8243569" y="454025"/>
                  </a:lnTo>
                  <a:lnTo>
                    <a:pt x="7789544" y="908050"/>
                  </a:lnTo>
                  <a:lnTo>
                    <a:pt x="7789544" y="681354"/>
                  </a:lnTo>
                  <a:lnTo>
                    <a:pt x="0" y="681354"/>
                  </a:lnTo>
                  <a:lnTo>
                    <a:pt x="0" y="227329"/>
                  </a:lnTo>
                  <a:close/>
                </a:path>
              </a:pathLst>
            </a:custGeom>
            <a:ln w="6096">
              <a:solidFill>
                <a:srgbClr val="C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3534028" y="3391852"/>
            <a:ext cx="1805305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5" dirty="0">
                <a:solidFill>
                  <a:srgbClr val="FFFFFF"/>
                </a:solidFill>
                <a:latin typeface="Calibri"/>
                <a:cs typeface="Calibri"/>
              </a:rPr>
              <a:t>LOGÍSTICA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51497" y="4410964"/>
            <a:ext cx="8047355" cy="1827530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 marR="5080" algn="just">
              <a:lnSpc>
                <a:spcPct val="89600"/>
              </a:lnSpc>
              <a:spcBef>
                <a:spcPts val="350"/>
              </a:spcBef>
            </a:pP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Conseguir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que un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producto llegue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de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la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fábrica (punto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inicial)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al </a:t>
            </a:r>
            <a:r>
              <a:rPr sz="2000" b="1" spc="5" dirty="0">
                <a:solidFill>
                  <a:srgbClr val="00466C"/>
                </a:solidFill>
                <a:latin typeface="Segoe UI"/>
                <a:cs typeface="Segoe UI"/>
              </a:rPr>
              <a:t>punto </a:t>
            </a:r>
            <a:r>
              <a:rPr sz="2000" b="1" spc="1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final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en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estado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óptimo,</a:t>
            </a:r>
            <a:r>
              <a:rPr sz="2000" spc="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en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la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cantidad</a:t>
            </a:r>
            <a:r>
              <a:rPr sz="2000" spc="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acordada</a:t>
            </a:r>
            <a:r>
              <a:rPr sz="2000" spc="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y</a:t>
            </a:r>
            <a:r>
              <a:rPr sz="2000" spc="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en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el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periodo </a:t>
            </a:r>
            <a:r>
              <a:rPr sz="2000" spc="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estipulado.</a:t>
            </a:r>
            <a:endParaRPr sz="2000" dirty="0">
              <a:highlight>
                <a:srgbClr val="FFFF00"/>
              </a:highlight>
              <a:latin typeface="Segoe UI"/>
              <a:cs typeface="Segoe UI"/>
            </a:endParaRPr>
          </a:p>
          <a:p>
            <a:pPr marL="12700" marR="9525" algn="just">
              <a:lnSpc>
                <a:spcPct val="89600"/>
              </a:lnSpc>
              <a:spcBef>
                <a:spcPts val="1030"/>
              </a:spcBef>
            </a:pPr>
            <a:r>
              <a:rPr sz="2000" b="1" spc="-5" dirty="0">
                <a:latin typeface="Segoe UI"/>
                <a:cs typeface="Segoe UI"/>
              </a:rPr>
              <a:t>Todos los procesos alrededor de este concepto también </a:t>
            </a:r>
            <a:r>
              <a:rPr sz="2000" b="1" dirty="0">
                <a:latin typeface="Segoe UI"/>
                <a:cs typeface="Segoe UI"/>
              </a:rPr>
              <a:t>son </a:t>
            </a:r>
            <a:r>
              <a:rPr sz="2000" b="1" spc="-10" dirty="0">
                <a:latin typeface="Segoe UI"/>
                <a:cs typeface="Segoe UI"/>
              </a:rPr>
              <a:t>parte </a:t>
            </a:r>
            <a:r>
              <a:rPr sz="2000" b="1" spc="-5" dirty="0">
                <a:latin typeface="Segoe UI"/>
                <a:cs typeface="Segoe UI"/>
              </a:rPr>
              <a:t> </a:t>
            </a:r>
            <a:r>
              <a:rPr sz="2000" b="1" dirty="0">
                <a:latin typeface="Segoe UI"/>
                <a:cs typeface="Segoe UI"/>
              </a:rPr>
              <a:t>de</a:t>
            </a:r>
            <a:r>
              <a:rPr sz="2000" b="1" spc="5" dirty="0">
                <a:latin typeface="Segoe UI"/>
                <a:cs typeface="Segoe UI"/>
              </a:rPr>
              <a:t> </a:t>
            </a:r>
            <a:r>
              <a:rPr sz="2000" b="1" spc="-5" dirty="0">
                <a:latin typeface="Segoe UI"/>
                <a:cs typeface="Segoe UI"/>
              </a:rPr>
              <a:t>la</a:t>
            </a:r>
            <a:r>
              <a:rPr sz="2000" b="1" dirty="0">
                <a:latin typeface="Segoe UI"/>
                <a:cs typeface="Segoe UI"/>
              </a:rPr>
              <a:t> </a:t>
            </a:r>
            <a:r>
              <a:rPr sz="2000" b="1" spc="-5" dirty="0">
                <a:latin typeface="Segoe UI"/>
                <a:cs typeface="Segoe UI"/>
              </a:rPr>
              <a:t>logística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.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Hablamos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 de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i="1" dirty="0">
                <a:solidFill>
                  <a:srgbClr val="FF0000"/>
                </a:solidFill>
                <a:latin typeface="Segoe UI"/>
                <a:cs typeface="Segoe UI"/>
              </a:rPr>
              <a:t>almacenamiento,</a:t>
            </a:r>
            <a:r>
              <a:rPr sz="2000" i="1" spc="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i="1" spc="-5" dirty="0">
                <a:solidFill>
                  <a:srgbClr val="FF0000"/>
                </a:solidFill>
                <a:latin typeface="Segoe UI"/>
                <a:cs typeface="Segoe UI"/>
              </a:rPr>
              <a:t>inventario,</a:t>
            </a:r>
            <a:r>
              <a:rPr sz="2000" i="1" dirty="0">
                <a:solidFill>
                  <a:srgbClr val="FF0000"/>
                </a:solidFill>
                <a:latin typeface="Segoe UI"/>
                <a:cs typeface="Segoe UI"/>
              </a:rPr>
              <a:t> picking, </a:t>
            </a:r>
            <a:r>
              <a:rPr sz="2000" i="1" spc="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i="1" dirty="0">
                <a:solidFill>
                  <a:srgbClr val="FF0000"/>
                </a:solidFill>
                <a:latin typeface="Segoe UI"/>
                <a:cs typeface="Segoe UI"/>
              </a:rPr>
              <a:t>transporte,</a:t>
            </a:r>
            <a:r>
              <a:rPr sz="2000" i="1" spc="-4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i="1" dirty="0">
                <a:solidFill>
                  <a:srgbClr val="FF0000"/>
                </a:solidFill>
                <a:latin typeface="Segoe UI"/>
                <a:cs typeface="Segoe UI"/>
              </a:rPr>
              <a:t>control</a:t>
            </a:r>
            <a:r>
              <a:rPr sz="2000" i="1" spc="-1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i="1" dirty="0">
                <a:solidFill>
                  <a:srgbClr val="FF0000"/>
                </a:solidFill>
                <a:latin typeface="Segoe UI"/>
                <a:cs typeface="Segoe UI"/>
              </a:rPr>
              <a:t>de</a:t>
            </a:r>
            <a:r>
              <a:rPr sz="2000" i="1" spc="-1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i="1" spc="5" dirty="0">
                <a:solidFill>
                  <a:srgbClr val="FF0000"/>
                </a:solidFill>
                <a:latin typeface="Segoe UI"/>
                <a:cs typeface="Segoe UI"/>
              </a:rPr>
              <a:t>la</a:t>
            </a:r>
            <a:r>
              <a:rPr sz="2000" i="1" spc="-5" dirty="0">
                <a:solidFill>
                  <a:srgbClr val="FF0000"/>
                </a:solidFill>
                <a:latin typeface="Segoe UI"/>
                <a:cs typeface="Segoe UI"/>
              </a:rPr>
              <a:t> flota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,</a:t>
            </a:r>
            <a:r>
              <a:rPr sz="2000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etc.</a:t>
            </a:r>
            <a:endParaRPr sz="2000" dirty="0">
              <a:latin typeface="Segoe UI"/>
              <a:cs typeface="Segoe UI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7800" y="1282700"/>
            <a:ext cx="8630031" cy="1628139"/>
          </a:xfrm>
          <a:prstGeom prst="rect">
            <a:avLst/>
          </a:prstGeom>
        </p:spPr>
      </p:pic>
      <p:grpSp>
        <p:nvGrpSpPr>
          <p:cNvPr id="9" name="object 9"/>
          <p:cNvGrpSpPr/>
          <p:nvPr/>
        </p:nvGrpSpPr>
        <p:grpSpPr>
          <a:xfrm>
            <a:off x="0" y="6282944"/>
            <a:ext cx="9150350" cy="581025"/>
            <a:chOff x="0" y="6282944"/>
            <a:chExt cx="9150350" cy="581025"/>
          </a:xfrm>
        </p:grpSpPr>
        <p:sp>
          <p:nvSpPr>
            <p:cNvPr id="10" name="object 10"/>
            <p:cNvSpPr/>
            <p:nvPr/>
          </p:nvSpPr>
          <p:spPr>
            <a:xfrm>
              <a:off x="0" y="6550025"/>
              <a:ext cx="9144000" cy="307975"/>
            </a:xfrm>
            <a:custGeom>
              <a:avLst/>
              <a:gdLst/>
              <a:ahLst/>
              <a:cxnLst/>
              <a:rect l="l" t="t" r="r" b="b"/>
              <a:pathLst>
                <a:path w="9144000" h="307975">
                  <a:moveTo>
                    <a:pt x="9144000" y="0"/>
                  </a:moveTo>
                  <a:lnTo>
                    <a:pt x="0" y="0"/>
                  </a:lnTo>
                  <a:lnTo>
                    <a:pt x="0" y="307975"/>
                  </a:lnTo>
                  <a:lnTo>
                    <a:pt x="9144000" y="307975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4A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68275" y="6289040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8975725" y="0"/>
                  </a:moveTo>
                  <a:lnTo>
                    <a:pt x="0" y="568325"/>
                  </a:lnTo>
                  <a:lnTo>
                    <a:pt x="8975725" y="568325"/>
                  </a:lnTo>
                  <a:lnTo>
                    <a:pt x="8975725" y="0"/>
                  </a:lnTo>
                  <a:close/>
                </a:path>
              </a:pathLst>
            </a:custGeom>
            <a:solidFill>
              <a:srgbClr val="B5CC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68275" y="6289040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0" y="568325"/>
                  </a:moveTo>
                  <a:lnTo>
                    <a:pt x="8975725" y="0"/>
                  </a:lnTo>
                  <a:lnTo>
                    <a:pt x="8975725" y="568325"/>
                  </a:lnTo>
                </a:path>
              </a:pathLst>
            </a:custGeom>
            <a:ln w="12192">
              <a:solidFill>
                <a:srgbClr val="B5CC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38650" y="170116"/>
            <a:ext cx="443103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Cadena</a:t>
            </a:r>
            <a:r>
              <a:rPr spc="-95" dirty="0"/>
              <a:t> </a:t>
            </a:r>
            <a:r>
              <a:rPr spc="-5" dirty="0"/>
              <a:t>de</a:t>
            </a:r>
            <a:r>
              <a:rPr spc="-90" dirty="0"/>
              <a:t> </a:t>
            </a:r>
            <a:r>
              <a:rPr spc="-5" dirty="0"/>
              <a:t>Abastecimiento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0" y="3692524"/>
            <a:ext cx="9144000" cy="3165475"/>
            <a:chOff x="0" y="3692524"/>
            <a:chExt cx="9144000" cy="316547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637899" y="3692524"/>
              <a:ext cx="4868244" cy="2276476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6550024"/>
              <a:ext cx="9144000" cy="307975"/>
            </a:xfrm>
            <a:custGeom>
              <a:avLst/>
              <a:gdLst/>
              <a:ahLst/>
              <a:cxnLst/>
              <a:rect l="l" t="t" r="r" b="b"/>
              <a:pathLst>
                <a:path w="9144000" h="307975">
                  <a:moveTo>
                    <a:pt x="9144000" y="0"/>
                  </a:moveTo>
                  <a:lnTo>
                    <a:pt x="0" y="0"/>
                  </a:lnTo>
                  <a:lnTo>
                    <a:pt x="0" y="307975"/>
                  </a:lnTo>
                  <a:lnTo>
                    <a:pt x="9144000" y="307975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4A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8275" y="6289039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8975725" y="0"/>
                  </a:moveTo>
                  <a:lnTo>
                    <a:pt x="0" y="568325"/>
                  </a:lnTo>
                  <a:lnTo>
                    <a:pt x="8975725" y="568325"/>
                  </a:lnTo>
                  <a:lnTo>
                    <a:pt x="8975725" y="0"/>
                  </a:lnTo>
                  <a:close/>
                </a:path>
              </a:pathLst>
            </a:custGeom>
            <a:solidFill>
              <a:srgbClr val="B5CC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68275" y="6289039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0" y="568325"/>
                  </a:moveTo>
                  <a:lnTo>
                    <a:pt x="8975725" y="0"/>
                  </a:lnTo>
                  <a:lnTo>
                    <a:pt x="8975725" y="568325"/>
                  </a:lnTo>
                </a:path>
              </a:pathLst>
            </a:custGeom>
            <a:ln w="12192">
              <a:solidFill>
                <a:srgbClr val="B5CC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637857" y="1100454"/>
            <a:ext cx="7704455" cy="372999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 algn="just">
              <a:lnSpc>
                <a:spcPct val="99600"/>
              </a:lnSpc>
              <a:spcBef>
                <a:spcPts val="110"/>
              </a:spcBef>
            </a:pP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La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cadena</a:t>
            </a:r>
            <a:r>
              <a:rPr sz="2000" b="1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de</a:t>
            </a:r>
            <a:r>
              <a:rPr sz="2000" b="1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abastecimiento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incluye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 todas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las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empresas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que </a:t>
            </a:r>
            <a:r>
              <a:rPr sz="2000" spc="1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participan</a:t>
            </a:r>
            <a:r>
              <a:rPr sz="2000" spc="21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en</a:t>
            </a:r>
            <a:r>
              <a:rPr sz="2000" spc="204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la</a:t>
            </a:r>
            <a:r>
              <a:rPr sz="2000" spc="19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producción,</a:t>
            </a:r>
            <a:r>
              <a:rPr sz="2000" spc="21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distribución,</a:t>
            </a:r>
            <a:r>
              <a:rPr sz="2000" spc="229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manipulación,</a:t>
            </a:r>
            <a:r>
              <a:rPr sz="2000" spc="21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almacenaje </a:t>
            </a:r>
            <a:r>
              <a:rPr sz="2000" spc="-53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y</a:t>
            </a:r>
            <a:r>
              <a:rPr sz="2000" spc="-4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comercialización</a:t>
            </a:r>
            <a:r>
              <a:rPr sz="2000" spc="2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de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un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 producto</a:t>
            </a:r>
            <a:r>
              <a:rPr sz="2000" spc="-1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y</a:t>
            </a:r>
            <a:r>
              <a:rPr sz="2000" spc="-4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sus</a:t>
            </a:r>
            <a:r>
              <a:rPr sz="2000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componentes.</a:t>
            </a:r>
            <a:endParaRPr sz="2000" dirty="0">
              <a:latin typeface="Segoe UI"/>
              <a:cs typeface="Segoe UI"/>
            </a:endParaRPr>
          </a:p>
          <a:p>
            <a:pPr marL="12700" algn="just">
              <a:lnSpc>
                <a:spcPct val="100000"/>
              </a:lnSpc>
              <a:spcBef>
                <a:spcPts val="1580"/>
              </a:spcBef>
            </a:pP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Intervienen</a:t>
            </a:r>
            <a:r>
              <a:rPr sz="2000" spc="1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los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agentes:</a:t>
            </a:r>
            <a:endParaRPr sz="2000" dirty="0">
              <a:latin typeface="Segoe UI"/>
              <a:cs typeface="Segoe UI"/>
            </a:endParaRPr>
          </a:p>
          <a:p>
            <a:pPr marL="812165" indent="-345440">
              <a:lnSpc>
                <a:spcPct val="100000"/>
              </a:lnSpc>
              <a:spcBef>
                <a:spcPts val="1200"/>
              </a:spcBef>
              <a:buFont typeface="Arial MT"/>
              <a:buChar char="•"/>
              <a:tabLst>
                <a:tab pos="812165" algn="l"/>
                <a:tab pos="812800" algn="l"/>
              </a:tabLst>
            </a:pP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Proveedores</a:t>
            </a:r>
            <a:endParaRPr sz="2000" dirty="0">
              <a:latin typeface="Segoe UI"/>
              <a:cs typeface="Segoe UI"/>
            </a:endParaRPr>
          </a:p>
          <a:p>
            <a:pPr marL="812165" indent="-345440">
              <a:lnSpc>
                <a:spcPct val="100000"/>
              </a:lnSpc>
              <a:spcBef>
                <a:spcPts val="1205"/>
              </a:spcBef>
              <a:buFont typeface="Arial MT"/>
              <a:buChar char="•"/>
              <a:tabLst>
                <a:tab pos="812165" algn="l"/>
                <a:tab pos="812800" algn="l"/>
              </a:tabLst>
            </a:pP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Fabricantes</a:t>
            </a:r>
            <a:r>
              <a:rPr sz="2000" spc="-7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–</a:t>
            </a:r>
            <a:r>
              <a:rPr sz="2000" spc="-5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Productores</a:t>
            </a:r>
            <a:endParaRPr sz="2000" dirty="0">
              <a:latin typeface="Segoe UI"/>
              <a:cs typeface="Segoe UI"/>
            </a:endParaRPr>
          </a:p>
          <a:p>
            <a:pPr marL="812165" indent="-345440">
              <a:lnSpc>
                <a:spcPct val="100000"/>
              </a:lnSpc>
              <a:spcBef>
                <a:spcPts val="1200"/>
              </a:spcBef>
              <a:buFont typeface="Arial MT"/>
              <a:buChar char="•"/>
              <a:tabLst>
                <a:tab pos="812165" algn="l"/>
                <a:tab pos="812800" algn="l"/>
              </a:tabLst>
            </a:pP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Distribuidores</a:t>
            </a:r>
            <a:endParaRPr sz="2000" dirty="0">
              <a:latin typeface="Segoe UI"/>
              <a:cs typeface="Segoe UI"/>
            </a:endParaRPr>
          </a:p>
          <a:p>
            <a:pPr marL="812165" indent="-345440">
              <a:lnSpc>
                <a:spcPct val="100000"/>
              </a:lnSpc>
              <a:spcBef>
                <a:spcPts val="1200"/>
              </a:spcBef>
              <a:buFont typeface="Arial MT"/>
              <a:buChar char="•"/>
              <a:tabLst>
                <a:tab pos="812165" algn="l"/>
                <a:tab pos="812800" algn="l"/>
              </a:tabLst>
            </a:pP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Transportistas</a:t>
            </a:r>
            <a:endParaRPr sz="2000" dirty="0">
              <a:latin typeface="Segoe UI"/>
              <a:cs typeface="Segoe UI"/>
            </a:endParaRPr>
          </a:p>
          <a:p>
            <a:pPr marL="812165" indent="-345440">
              <a:lnSpc>
                <a:spcPct val="100000"/>
              </a:lnSpc>
              <a:spcBef>
                <a:spcPts val="1205"/>
              </a:spcBef>
              <a:buFont typeface="Arial MT"/>
              <a:buChar char="•"/>
              <a:tabLst>
                <a:tab pos="812165" algn="l"/>
                <a:tab pos="812800" algn="l"/>
              </a:tabLst>
            </a:pP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Detallistas</a:t>
            </a:r>
            <a:endParaRPr sz="2000" dirty="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38650" y="170116"/>
            <a:ext cx="443103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Cadena</a:t>
            </a:r>
            <a:r>
              <a:rPr spc="-95" dirty="0"/>
              <a:t> </a:t>
            </a:r>
            <a:r>
              <a:rPr spc="-5" dirty="0"/>
              <a:t>de</a:t>
            </a:r>
            <a:r>
              <a:rPr spc="-90" dirty="0"/>
              <a:t> </a:t>
            </a:r>
            <a:r>
              <a:rPr spc="-5" dirty="0"/>
              <a:t>Abastecimiento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9740" y="1212215"/>
            <a:ext cx="5203190" cy="25025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256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Las</a:t>
            </a:r>
            <a:r>
              <a:rPr sz="2000" b="1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tres</a:t>
            </a:r>
            <a:r>
              <a:rPr sz="2000" b="1" spc="-1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partes</a:t>
            </a:r>
            <a:r>
              <a:rPr sz="2000" b="1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de</a:t>
            </a:r>
            <a:r>
              <a:rPr sz="2000" b="1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la</a:t>
            </a:r>
            <a:r>
              <a:rPr sz="2000" b="1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Cadena de</a:t>
            </a:r>
            <a:r>
              <a:rPr sz="2000" b="1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Suministro</a:t>
            </a:r>
            <a:endParaRPr sz="2000" dirty="0">
              <a:latin typeface="Segoe UI"/>
              <a:cs typeface="Segoe UI"/>
            </a:endParaRPr>
          </a:p>
          <a:p>
            <a:pPr>
              <a:lnSpc>
                <a:spcPct val="100000"/>
              </a:lnSpc>
            </a:pPr>
            <a:endParaRPr sz="2600" dirty="0">
              <a:latin typeface="Segoe UI"/>
              <a:cs typeface="Segoe UI"/>
            </a:endParaRPr>
          </a:p>
          <a:p>
            <a:pPr marL="355600" indent="-343535">
              <a:lnSpc>
                <a:spcPct val="100000"/>
              </a:lnSpc>
              <a:spcBef>
                <a:spcPts val="2120"/>
              </a:spcBef>
              <a:buFont typeface="Arial MT"/>
              <a:buChar char="•"/>
              <a:tabLst>
                <a:tab pos="355600" algn="l"/>
                <a:tab pos="356235" algn="l"/>
              </a:tabLst>
            </a:pPr>
            <a:r>
              <a:rPr sz="24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A</a:t>
            </a:r>
            <a:r>
              <a:rPr sz="2400" spc="-5" dirty="0">
                <a:solidFill>
                  <a:srgbClr val="00466C"/>
                </a:solidFill>
                <a:latin typeface="Segoe UI"/>
                <a:cs typeface="Segoe UI"/>
              </a:rPr>
              <a:t>provisionamiento</a:t>
            </a:r>
            <a:endParaRPr sz="2400" dirty="0">
              <a:latin typeface="Segoe UI"/>
              <a:cs typeface="Segoe UI"/>
            </a:endParaRPr>
          </a:p>
          <a:p>
            <a:pPr marL="355600" indent="-343535">
              <a:lnSpc>
                <a:spcPct val="100000"/>
              </a:lnSpc>
              <a:spcBef>
                <a:spcPts val="1445"/>
              </a:spcBef>
              <a:buFont typeface="Arial MT"/>
              <a:buChar char="•"/>
              <a:tabLst>
                <a:tab pos="355600" algn="l"/>
                <a:tab pos="356235" algn="l"/>
              </a:tabLst>
            </a:pPr>
            <a:r>
              <a:rPr sz="2400" spc="-1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P</a:t>
            </a:r>
            <a:r>
              <a:rPr sz="2400" spc="-10" dirty="0">
                <a:solidFill>
                  <a:srgbClr val="00466C"/>
                </a:solidFill>
                <a:latin typeface="Segoe UI"/>
                <a:cs typeface="Segoe UI"/>
              </a:rPr>
              <a:t>roducción</a:t>
            </a:r>
            <a:endParaRPr sz="2400" dirty="0">
              <a:latin typeface="Segoe UI"/>
              <a:cs typeface="Segoe UI"/>
            </a:endParaRPr>
          </a:p>
          <a:p>
            <a:pPr marL="355600" indent="-343535">
              <a:lnSpc>
                <a:spcPct val="100000"/>
              </a:lnSpc>
              <a:spcBef>
                <a:spcPts val="1440"/>
              </a:spcBef>
              <a:buFont typeface="Arial MT"/>
              <a:buChar char="•"/>
              <a:tabLst>
                <a:tab pos="355600" algn="l"/>
                <a:tab pos="356235" algn="l"/>
              </a:tabLst>
            </a:pPr>
            <a:r>
              <a:rPr sz="24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D</a:t>
            </a:r>
            <a:r>
              <a:rPr sz="2400" spc="-5" dirty="0">
                <a:solidFill>
                  <a:srgbClr val="00466C"/>
                </a:solidFill>
                <a:latin typeface="Segoe UI"/>
                <a:cs typeface="Segoe UI"/>
              </a:rPr>
              <a:t>istribución</a:t>
            </a:r>
            <a:endParaRPr sz="2400" dirty="0">
              <a:latin typeface="Segoe UI"/>
              <a:cs typeface="Segoe U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74720" y="2014601"/>
            <a:ext cx="5339080" cy="3564254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0" y="6282944"/>
            <a:ext cx="9150350" cy="581025"/>
            <a:chOff x="0" y="6282944"/>
            <a:chExt cx="9150350" cy="581025"/>
          </a:xfrm>
        </p:grpSpPr>
        <p:sp>
          <p:nvSpPr>
            <p:cNvPr id="6" name="object 6"/>
            <p:cNvSpPr/>
            <p:nvPr/>
          </p:nvSpPr>
          <p:spPr>
            <a:xfrm>
              <a:off x="0" y="6550025"/>
              <a:ext cx="9144000" cy="307975"/>
            </a:xfrm>
            <a:custGeom>
              <a:avLst/>
              <a:gdLst/>
              <a:ahLst/>
              <a:cxnLst/>
              <a:rect l="l" t="t" r="r" b="b"/>
              <a:pathLst>
                <a:path w="9144000" h="307975">
                  <a:moveTo>
                    <a:pt x="9144000" y="0"/>
                  </a:moveTo>
                  <a:lnTo>
                    <a:pt x="0" y="0"/>
                  </a:lnTo>
                  <a:lnTo>
                    <a:pt x="0" y="307975"/>
                  </a:lnTo>
                  <a:lnTo>
                    <a:pt x="9144000" y="307975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4A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68275" y="6289040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8975725" y="0"/>
                  </a:moveTo>
                  <a:lnTo>
                    <a:pt x="0" y="568325"/>
                  </a:lnTo>
                  <a:lnTo>
                    <a:pt x="8975725" y="568325"/>
                  </a:lnTo>
                  <a:lnTo>
                    <a:pt x="8975725" y="0"/>
                  </a:lnTo>
                  <a:close/>
                </a:path>
              </a:pathLst>
            </a:custGeom>
            <a:solidFill>
              <a:srgbClr val="B5CC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68275" y="6289040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0" y="568325"/>
                  </a:moveTo>
                  <a:lnTo>
                    <a:pt x="8975725" y="0"/>
                  </a:lnTo>
                  <a:lnTo>
                    <a:pt x="8975725" y="568325"/>
                  </a:lnTo>
                </a:path>
              </a:pathLst>
            </a:custGeom>
            <a:ln w="12192">
              <a:solidFill>
                <a:srgbClr val="B5CC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21BE32C7-2DC5-A888-0CF6-57EEBF978ED1}"/>
              </a:ext>
            </a:extLst>
          </p:cNvPr>
          <p:cNvSpPr txBox="1"/>
          <p:nvPr/>
        </p:nvSpPr>
        <p:spPr>
          <a:xfrm>
            <a:off x="228600" y="959093"/>
            <a:ext cx="8344914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5600" indent="-343535" algn="just">
              <a:lnSpc>
                <a:spcPct val="100000"/>
              </a:lnSpc>
              <a:spcBef>
                <a:spcPts val="2120"/>
              </a:spcBef>
              <a:buFont typeface="Arial MT"/>
              <a:buChar char="•"/>
              <a:tabLst>
                <a:tab pos="355600" algn="l"/>
                <a:tab pos="356235" algn="l"/>
              </a:tabLst>
            </a:pPr>
            <a:r>
              <a:rPr lang="es-CL" sz="2000" b="1" spc="-5" dirty="0">
                <a:solidFill>
                  <a:srgbClr val="002060"/>
                </a:solidFill>
                <a:highlight>
                  <a:srgbClr val="FFFF00"/>
                </a:highlight>
                <a:latin typeface="Segoe UI"/>
                <a:cs typeface="Segoe UI"/>
              </a:rPr>
              <a:t>Aprovisionamiento:</a:t>
            </a:r>
            <a:r>
              <a:rPr lang="es-CL" sz="2000" spc="-5" dirty="0">
                <a:solidFill>
                  <a:srgbClr val="002060"/>
                </a:solidFill>
                <a:latin typeface="Segoe UI"/>
                <a:cs typeface="Segoe UI"/>
              </a:rPr>
              <a:t> </a:t>
            </a:r>
            <a:r>
              <a:rPr lang="es-ES" sz="2000" b="0" i="0" dirty="0">
                <a:solidFill>
                  <a:srgbClr val="00206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se define como la </a:t>
            </a:r>
            <a:r>
              <a:rPr lang="es-ES" sz="2000" b="1" i="0" dirty="0">
                <a:solidFill>
                  <a:srgbClr val="00206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operación logística </a:t>
            </a:r>
            <a:r>
              <a:rPr lang="es-ES" sz="2000" b="0" i="0" dirty="0">
                <a:solidFill>
                  <a:srgbClr val="00206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que tiene como fin </a:t>
            </a:r>
            <a:r>
              <a:rPr lang="es-ES" sz="2000" b="0" i="0" dirty="0">
                <a:solidFill>
                  <a:srgbClr val="002060"/>
                </a:solidFill>
                <a:effectLst/>
                <a:highlight>
                  <a:srgbClr val="FFFF00"/>
                </a:highlight>
                <a:latin typeface="Segoe UI" panose="020B0502040204020203" pitchFamily="34" charset="0"/>
                <a:cs typeface="Segoe UI" panose="020B0502040204020203" pitchFamily="34" charset="0"/>
              </a:rPr>
              <a:t>proveer de materias primas o mercancía</a:t>
            </a:r>
            <a:r>
              <a:rPr lang="es-ES" sz="2000" b="0" i="0" dirty="0">
                <a:solidFill>
                  <a:srgbClr val="00206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en general a un </a:t>
            </a:r>
            <a:r>
              <a:rPr lang="es-ES" sz="2000" b="0" i="0" dirty="0">
                <a:solidFill>
                  <a:srgbClr val="FF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almacén, centro logístico, fábrica o tienda</a:t>
            </a:r>
            <a:r>
              <a:rPr lang="es-ES" sz="2000" b="0" i="0" dirty="0">
                <a:solidFill>
                  <a:srgbClr val="00206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para asegurar el correcto desarrollo de la </a:t>
            </a:r>
            <a:r>
              <a:rPr lang="es-ES" sz="2000" b="0" i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actividad empresarial (producción, distribución o, venta).</a:t>
            </a:r>
            <a:endParaRPr lang="es-CL" sz="20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55600" indent="-343535" algn="just">
              <a:lnSpc>
                <a:spcPct val="100000"/>
              </a:lnSpc>
              <a:spcBef>
                <a:spcPts val="1445"/>
              </a:spcBef>
              <a:buFont typeface="Arial MT"/>
              <a:buChar char="•"/>
              <a:tabLst>
                <a:tab pos="355600" algn="l"/>
                <a:tab pos="356235" algn="l"/>
              </a:tabLst>
            </a:pPr>
            <a:r>
              <a:rPr lang="es-CL" sz="2000" b="1" spc="-10" dirty="0">
                <a:solidFill>
                  <a:srgbClr val="002060"/>
                </a:solidFill>
                <a:latin typeface="Segoe UI"/>
                <a:cs typeface="Segoe UI"/>
              </a:rPr>
              <a:t>Producción: </a:t>
            </a:r>
            <a:r>
              <a:rPr lang="es-ES" sz="2000" spc="-10" dirty="0">
                <a:solidFill>
                  <a:srgbClr val="002060"/>
                </a:solidFill>
                <a:latin typeface="Segoe UI"/>
                <a:cs typeface="Segoe UI"/>
              </a:rPr>
              <a:t>puede entenderse como la </a:t>
            </a:r>
            <a:r>
              <a:rPr lang="es-ES" sz="2000" spc="-10" dirty="0">
                <a:solidFill>
                  <a:srgbClr val="002060"/>
                </a:solidFill>
                <a:highlight>
                  <a:srgbClr val="FFFF00"/>
                </a:highlight>
                <a:latin typeface="Segoe UI"/>
                <a:cs typeface="Segoe UI"/>
              </a:rPr>
              <a:t>planificación, el control y la ejecución del transporte y el almacenamiento de </a:t>
            </a:r>
            <a:r>
              <a:rPr lang="es-ES" sz="2000" spc="-10" dirty="0">
                <a:solidFill>
                  <a:srgbClr val="002060"/>
                </a:solidFill>
                <a:latin typeface="Segoe UI"/>
                <a:cs typeface="Segoe UI"/>
              </a:rPr>
              <a:t>las </a:t>
            </a:r>
            <a:r>
              <a:rPr lang="es-ES" sz="2000" b="1" spc="-10" dirty="0">
                <a:solidFill>
                  <a:srgbClr val="002060"/>
                </a:solidFill>
                <a:latin typeface="Segoe UI"/>
                <a:cs typeface="Segoe UI"/>
              </a:rPr>
              <a:t>materias primas, los materiales auxiliares, los materiales de explotación, las piezas compradas, las piezas de recambio, los productos semiacabados y acabados</a:t>
            </a:r>
            <a:r>
              <a:rPr lang="es-ES" sz="2000" spc="-10" dirty="0">
                <a:solidFill>
                  <a:srgbClr val="002060"/>
                </a:solidFill>
                <a:latin typeface="Segoe UI"/>
                <a:cs typeface="Segoe UI"/>
              </a:rPr>
              <a:t> y las actividades de apoyo dentro de la empresa.</a:t>
            </a:r>
            <a:endParaRPr lang="es-CL" sz="2000" dirty="0">
              <a:solidFill>
                <a:srgbClr val="002060"/>
              </a:solidFill>
              <a:latin typeface="Segoe UI"/>
              <a:cs typeface="Segoe UI"/>
            </a:endParaRPr>
          </a:p>
          <a:p>
            <a:pPr marL="355600" indent="-343535" algn="just">
              <a:lnSpc>
                <a:spcPct val="100000"/>
              </a:lnSpc>
              <a:spcBef>
                <a:spcPts val="1440"/>
              </a:spcBef>
              <a:buFont typeface="Arial MT"/>
              <a:buChar char="•"/>
              <a:tabLst>
                <a:tab pos="355600" algn="l"/>
                <a:tab pos="356235" algn="l"/>
              </a:tabLst>
            </a:pPr>
            <a:r>
              <a:rPr lang="es-CL" sz="2000" b="1" spc="-5" dirty="0">
                <a:solidFill>
                  <a:srgbClr val="002060"/>
                </a:solidFill>
                <a:latin typeface="Segoe UI"/>
                <a:cs typeface="Segoe UI"/>
              </a:rPr>
              <a:t>Distribución: </a:t>
            </a:r>
            <a:r>
              <a:rPr lang="es-ES" sz="2000" spc="-5" dirty="0">
                <a:solidFill>
                  <a:srgbClr val="002060"/>
                </a:solidFill>
                <a:latin typeface="Segoe UI"/>
                <a:cs typeface="Segoe UI"/>
              </a:rPr>
              <a:t>es el sistema que se implementa </a:t>
            </a:r>
            <a:r>
              <a:rPr lang="es-ES" sz="2000" spc="-5" dirty="0">
                <a:solidFill>
                  <a:srgbClr val="002060"/>
                </a:solidFill>
                <a:highlight>
                  <a:srgbClr val="FFFF00"/>
                </a:highlight>
                <a:latin typeface="Segoe UI"/>
                <a:cs typeface="Segoe UI"/>
              </a:rPr>
              <a:t>para llevar los bienes y productos hasta el punto de consumo</a:t>
            </a:r>
            <a:r>
              <a:rPr lang="es-ES" sz="2000" spc="-5" dirty="0">
                <a:solidFill>
                  <a:srgbClr val="002060"/>
                </a:solidFill>
                <a:latin typeface="Segoe UI"/>
                <a:cs typeface="Segoe UI"/>
              </a:rPr>
              <a:t>. Implica una serie de pasos, como el </a:t>
            </a:r>
            <a:r>
              <a:rPr lang="es-ES" sz="2000" spc="-5" dirty="0">
                <a:solidFill>
                  <a:srgbClr val="FF0000"/>
                </a:solidFill>
                <a:latin typeface="Segoe UI"/>
                <a:cs typeface="Segoe UI"/>
              </a:rPr>
              <a:t>almacenamiento, el transporte y la entrega</a:t>
            </a:r>
            <a:r>
              <a:rPr lang="es-ES" sz="2000" spc="-5" dirty="0">
                <a:solidFill>
                  <a:srgbClr val="002060"/>
                </a:solidFill>
                <a:latin typeface="Segoe UI"/>
                <a:cs typeface="Segoe UI"/>
              </a:rPr>
              <a:t>. </a:t>
            </a:r>
            <a:endParaRPr lang="es-CL" sz="2000" spc="-5" dirty="0">
              <a:solidFill>
                <a:srgbClr val="002060"/>
              </a:solidFill>
              <a:latin typeface="Segoe UI"/>
              <a:cs typeface="Segoe UI"/>
            </a:endParaRPr>
          </a:p>
          <a:p>
            <a:pPr marL="355600" indent="-343535">
              <a:lnSpc>
                <a:spcPct val="100000"/>
              </a:lnSpc>
              <a:spcBef>
                <a:spcPts val="1440"/>
              </a:spcBef>
              <a:buFont typeface="Arial MT"/>
              <a:buChar char="•"/>
              <a:tabLst>
                <a:tab pos="355600" algn="l"/>
                <a:tab pos="356235" algn="l"/>
              </a:tabLst>
            </a:pPr>
            <a:endParaRPr lang="es-CL" sz="2000" b="1" dirty="0">
              <a:solidFill>
                <a:srgbClr val="002060"/>
              </a:solidFill>
              <a:latin typeface="Segoe UI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561898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38650" y="170116"/>
            <a:ext cx="443103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Cadena</a:t>
            </a:r>
            <a:r>
              <a:rPr spc="-95" dirty="0"/>
              <a:t> </a:t>
            </a:r>
            <a:r>
              <a:rPr spc="-5" dirty="0"/>
              <a:t>de</a:t>
            </a:r>
            <a:r>
              <a:rPr spc="-90" dirty="0"/>
              <a:t> </a:t>
            </a:r>
            <a:r>
              <a:rPr spc="-5" dirty="0"/>
              <a:t>Abastecimiento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89317" y="1108075"/>
            <a:ext cx="6496050" cy="26340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604">
              <a:lnSpc>
                <a:spcPct val="100000"/>
              </a:lnSpc>
              <a:spcBef>
                <a:spcPts val="100"/>
              </a:spcBef>
            </a:pPr>
            <a:r>
              <a:rPr sz="2000" b="1" spc="-10" dirty="0">
                <a:latin typeface="Segoe UI"/>
                <a:cs typeface="Segoe UI"/>
              </a:rPr>
              <a:t>Objetivos</a:t>
            </a:r>
            <a:r>
              <a:rPr sz="2000" b="1" spc="-55" dirty="0">
                <a:latin typeface="Segoe UI"/>
                <a:cs typeface="Segoe UI"/>
              </a:rPr>
              <a:t> </a:t>
            </a:r>
            <a:r>
              <a:rPr sz="2000" b="1" dirty="0">
                <a:latin typeface="Segoe UI"/>
                <a:cs typeface="Segoe UI"/>
              </a:rPr>
              <a:t>de</a:t>
            </a:r>
            <a:r>
              <a:rPr sz="2000" b="1" spc="5" dirty="0">
                <a:latin typeface="Segoe UI"/>
                <a:cs typeface="Segoe UI"/>
              </a:rPr>
              <a:t> </a:t>
            </a:r>
            <a:r>
              <a:rPr sz="2000" b="1" spc="-5" dirty="0">
                <a:latin typeface="Segoe UI"/>
                <a:cs typeface="Segoe UI"/>
              </a:rPr>
              <a:t>la</a:t>
            </a:r>
            <a:r>
              <a:rPr sz="2000" b="1" spc="-25" dirty="0">
                <a:latin typeface="Segoe UI"/>
                <a:cs typeface="Segoe UI"/>
              </a:rPr>
              <a:t> </a:t>
            </a:r>
            <a:r>
              <a:rPr sz="2000" b="1" dirty="0">
                <a:latin typeface="Segoe UI"/>
                <a:cs typeface="Segoe UI"/>
              </a:rPr>
              <a:t>cadena</a:t>
            </a:r>
            <a:r>
              <a:rPr sz="2000" b="1" spc="-15" dirty="0">
                <a:latin typeface="Segoe UI"/>
                <a:cs typeface="Segoe UI"/>
              </a:rPr>
              <a:t> </a:t>
            </a:r>
            <a:r>
              <a:rPr sz="2000" b="1" dirty="0">
                <a:latin typeface="Segoe UI"/>
                <a:cs typeface="Segoe UI"/>
              </a:rPr>
              <a:t>de</a:t>
            </a:r>
            <a:r>
              <a:rPr sz="2000" b="1" spc="-15" dirty="0">
                <a:latin typeface="Segoe UI"/>
                <a:cs typeface="Segoe UI"/>
              </a:rPr>
              <a:t> </a:t>
            </a:r>
            <a:r>
              <a:rPr sz="2000" b="1" spc="-5" dirty="0">
                <a:latin typeface="Segoe UI"/>
                <a:cs typeface="Segoe UI"/>
              </a:rPr>
              <a:t>suministro</a:t>
            </a:r>
            <a:endParaRPr sz="2000" dirty="0">
              <a:latin typeface="Segoe UI"/>
              <a:cs typeface="Segoe UI"/>
            </a:endParaRPr>
          </a:p>
          <a:p>
            <a:pPr>
              <a:lnSpc>
                <a:spcPct val="100000"/>
              </a:lnSpc>
              <a:spcBef>
                <a:spcPts val="65"/>
              </a:spcBef>
            </a:pPr>
            <a:endParaRPr sz="1950" dirty="0">
              <a:latin typeface="Segoe UI"/>
              <a:cs typeface="Segoe UI"/>
            </a:endParaRPr>
          </a:p>
          <a:p>
            <a:pPr marL="299720" indent="-287020">
              <a:lnSpc>
                <a:spcPct val="100000"/>
              </a:lnSpc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Promove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r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 un</a:t>
            </a:r>
            <a:r>
              <a:rPr sz="2000" spc="2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adecuado servicio</a:t>
            </a:r>
            <a:r>
              <a:rPr sz="2000" spc="2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al</a:t>
            </a:r>
            <a:r>
              <a:rPr sz="2000" spc="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 err="1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consumidor</a:t>
            </a:r>
            <a:r>
              <a:rPr sz="2000" spc="2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final</a:t>
            </a:r>
            <a:endParaRPr sz="2000" dirty="0">
              <a:highlight>
                <a:srgbClr val="FFFF00"/>
              </a:highlight>
              <a:latin typeface="Segoe UI"/>
              <a:cs typeface="Segoe UI"/>
            </a:endParaRPr>
          </a:p>
          <a:p>
            <a:pPr marL="299720" indent="-287020">
              <a:lnSpc>
                <a:spcPct val="100000"/>
              </a:lnSpc>
              <a:spcBef>
                <a:spcPts val="1200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La</a:t>
            </a:r>
            <a:r>
              <a:rPr sz="2000" spc="-5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entrega</a:t>
            </a:r>
            <a:r>
              <a:rPr sz="2000" b="1" spc="-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de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 los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 productos</a:t>
            </a:r>
            <a:r>
              <a:rPr sz="2000" spc="-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en</a:t>
            </a:r>
            <a:r>
              <a:rPr sz="2000" spc="1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tiempo,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forma</a:t>
            </a:r>
            <a:r>
              <a:rPr sz="2000" spc="-3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y</a:t>
            </a:r>
            <a:r>
              <a:rPr sz="2000" spc="-2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 err="1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calidad</a:t>
            </a:r>
            <a:endParaRPr sz="2000" dirty="0">
              <a:highlight>
                <a:srgbClr val="FFFF00"/>
              </a:highlight>
              <a:latin typeface="Segoe UI"/>
              <a:cs typeface="Segoe UI"/>
            </a:endParaRPr>
          </a:p>
          <a:p>
            <a:pPr marL="299720" indent="-287020">
              <a:lnSpc>
                <a:spcPct val="100000"/>
              </a:lnSpc>
              <a:spcBef>
                <a:spcPts val="1200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Capacidad</a:t>
            </a:r>
            <a:r>
              <a:rPr sz="2000" b="1" spc="-4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de</a:t>
            </a:r>
            <a:r>
              <a:rPr sz="2000" b="1" spc="-3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b="1" dirty="0">
                <a:solidFill>
                  <a:srgbClr val="00466C"/>
                </a:solidFill>
                <a:latin typeface="Segoe UI"/>
                <a:cs typeface="Segoe UI"/>
              </a:rPr>
              <a:t>entrega</a:t>
            </a:r>
            <a:r>
              <a:rPr sz="2000" b="1" spc="-1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de</a:t>
            </a:r>
            <a:r>
              <a:rPr sz="2000" spc="-3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la</a:t>
            </a:r>
            <a:r>
              <a:rPr sz="2000" spc="-3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latin typeface="Segoe UI"/>
                <a:cs typeface="Segoe UI"/>
              </a:rPr>
              <a:t>variedad</a:t>
            </a:r>
            <a:r>
              <a:rPr sz="2000" spc="-2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10" dirty="0">
                <a:solidFill>
                  <a:srgbClr val="00466C"/>
                </a:solidFill>
                <a:latin typeface="Segoe UI"/>
                <a:cs typeface="Segoe UI"/>
              </a:rPr>
              <a:t>de</a:t>
            </a:r>
            <a:r>
              <a:rPr sz="2000" spc="-3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 err="1">
                <a:solidFill>
                  <a:srgbClr val="00466C"/>
                </a:solidFill>
                <a:latin typeface="Segoe UI"/>
                <a:cs typeface="Segoe UI"/>
              </a:rPr>
              <a:t>los</a:t>
            </a:r>
            <a:r>
              <a:rPr sz="2000" spc="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 err="1">
                <a:solidFill>
                  <a:srgbClr val="00466C"/>
                </a:solidFill>
                <a:latin typeface="Segoe UI"/>
                <a:cs typeface="Segoe UI"/>
              </a:rPr>
              <a:t>productos</a:t>
            </a:r>
            <a:endParaRPr sz="2000" dirty="0">
              <a:latin typeface="Segoe UI"/>
              <a:cs typeface="Segoe UI"/>
            </a:endParaRPr>
          </a:p>
          <a:p>
            <a:pPr marL="299720" indent="-287020">
              <a:lnSpc>
                <a:spcPct val="100000"/>
              </a:lnSpc>
              <a:spcBef>
                <a:spcPts val="1205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Balance</a:t>
            </a:r>
            <a:r>
              <a:rPr sz="2000" b="1" spc="-6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 err="1">
                <a:solidFill>
                  <a:srgbClr val="00466C"/>
                </a:solidFill>
                <a:latin typeface="Segoe UI"/>
                <a:cs typeface="Segoe UI"/>
              </a:rPr>
              <a:t>adecuado</a:t>
            </a:r>
            <a:endParaRPr sz="2000" dirty="0">
              <a:latin typeface="Segoe UI"/>
              <a:cs typeface="Segoe U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46754" y="3435464"/>
            <a:ext cx="4466717" cy="2628265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0" y="6282944"/>
            <a:ext cx="9150350" cy="581025"/>
            <a:chOff x="0" y="6282944"/>
            <a:chExt cx="9150350" cy="581025"/>
          </a:xfrm>
        </p:grpSpPr>
        <p:sp>
          <p:nvSpPr>
            <p:cNvPr id="6" name="object 6"/>
            <p:cNvSpPr/>
            <p:nvPr/>
          </p:nvSpPr>
          <p:spPr>
            <a:xfrm>
              <a:off x="0" y="6550025"/>
              <a:ext cx="9144000" cy="307975"/>
            </a:xfrm>
            <a:custGeom>
              <a:avLst/>
              <a:gdLst/>
              <a:ahLst/>
              <a:cxnLst/>
              <a:rect l="l" t="t" r="r" b="b"/>
              <a:pathLst>
                <a:path w="9144000" h="307975">
                  <a:moveTo>
                    <a:pt x="9144000" y="0"/>
                  </a:moveTo>
                  <a:lnTo>
                    <a:pt x="0" y="0"/>
                  </a:lnTo>
                  <a:lnTo>
                    <a:pt x="0" y="307975"/>
                  </a:lnTo>
                  <a:lnTo>
                    <a:pt x="9144000" y="307975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4A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68275" y="6289040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8975725" y="0"/>
                  </a:moveTo>
                  <a:lnTo>
                    <a:pt x="0" y="568325"/>
                  </a:lnTo>
                  <a:lnTo>
                    <a:pt x="8975725" y="568325"/>
                  </a:lnTo>
                  <a:lnTo>
                    <a:pt x="8975725" y="0"/>
                  </a:lnTo>
                  <a:close/>
                </a:path>
              </a:pathLst>
            </a:custGeom>
            <a:solidFill>
              <a:srgbClr val="B5CC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68275" y="6289040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0" y="568325"/>
                  </a:moveTo>
                  <a:lnTo>
                    <a:pt x="8975725" y="0"/>
                  </a:lnTo>
                  <a:lnTo>
                    <a:pt x="8975725" y="568325"/>
                  </a:lnTo>
                </a:path>
              </a:pathLst>
            </a:custGeom>
            <a:ln w="12192">
              <a:solidFill>
                <a:srgbClr val="B5CC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38650" y="170116"/>
            <a:ext cx="443103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Cadena</a:t>
            </a:r>
            <a:r>
              <a:rPr spc="-95" dirty="0"/>
              <a:t> </a:t>
            </a:r>
            <a:r>
              <a:rPr spc="-5" dirty="0"/>
              <a:t>de</a:t>
            </a:r>
            <a:r>
              <a:rPr spc="-90" dirty="0"/>
              <a:t> </a:t>
            </a:r>
            <a:r>
              <a:rPr spc="-5" dirty="0"/>
              <a:t>Abastecimiento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0" y="6282944"/>
            <a:ext cx="9150350" cy="581025"/>
            <a:chOff x="0" y="6282944"/>
            <a:chExt cx="9150350" cy="581025"/>
          </a:xfrm>
        </p:grpSpPr>
        <p:sp>
          <p:nvSpPr>
            <p:cNvPr id="4" name="object 4"/>
            <p:cNvSpPr/>
            <p:nvPr/>
          </p:nvSpPr>
          <p:spPr>
            <a:xfrm>
              <a:off x="0" y="6550025"/>
              <a:ext cx="9144000" cy="307975"/>
            </a:xfrm>
            <a:custGeom>
              <a:avLst/>
              <a:gdLst/>
              <a:ahLst/>
              <a:cxnLst/>
              <a:rect l="l" t="t" r="r" b="b"/>
              <a:pathLst>
                <a:path w="9144000" h="307975">
                  <a:moveTo>
                    <a:pt x="9144000" y="0"/>
                  </a:moveTo>
                  <a:lnTo>
                    <a:pt x="0" y="0"/>
                  </a:lnTo>
                  <a:lnTo>
                    <a:pt x="0" y="307975"/>
                  </a:lnTo>
                  <a:lnTo>
                    <a:pt x="9144000" y="307975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4A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8275" y="6289040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8975725" y="0"/>
                  </a:moveTo>
                  <a:lnTo>
                    <a:pt x="0" y="568325"/>
                  </a:lnTo>
                  <a:lnTo>
                    <a:pt x="8975725" y="568325"/>
                  </a:lnTo>
                  <a:lnTo>
                    <a:pt x="8975725" y="0"/>
                  </a:lnTo>
                  <a:close/>
                </a:path>
              </a:pathLst>
            </a:custGeom>
            <a:solidFill>
              <a:srgbClr val="B5CC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8275" y="6289040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0" y="568325"/>
                  </a:moveTo>
                  <a:lnTo>
                    <a:pt x="8975725" y="0"/>
                  </a:lnTo>
                  <a:lnTo>
                    <a:pt x="8975725" y="568325"/>
                  </a:lnTo>
                </a:path>
              </a:pathLst>
            </a:custGeom>
            <a:ln w="12192">
              <a:solidFill>
                <a:srgbClr val="B5CC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670877" y="1019175"/>
            <a:ext cx="7793355" cy="32118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latin typeface="Segoe UI"/>
                <a:cs typeface="Segoe UI"/>
              </a:rPr>
              <a:t>Puntos</a:t>
            </a:r>
            <a:r>
              <a:rPr sz="2000" b="1" spc="-35" dirty="0">
                <a:latin typeface="Segoe UI"/>
                <a:cs typeface="Segoe UI"/>
              </a:rPr>
              <a:t> </a:t>
            </a:r>
            <a:r>
              <a:rPr sz="2000" b="1" spc="-5" dirty="0">
                <a:latin typeface="Segoe UI"/>
                <a:cs typeface="Segoe UI"/>
              </a:rPr>
              <a:t>críticos</a:t>
            </a:r>
            <a:r>
              <a:rPr sz="2000" b="1" spc="-15" dirty="0">
                <a:latin typeface="Segoe UI"/>
                <a:cs typeface="Segoe UI"/>
              </a:rPr>
              <a:t> </a:t>
            </a:r>
            <a:r>
              <a:rPr sz="2000" b="1" dirty="0">
                <a:latin typeface="Segoe UI"/>
                <a:cs typeface="Segoe UI"/>
              </a:rPr>
              <a:t>de</a:t>
            </a:r>
            <a:r>
              <a:rPr sz="2000" b="1" spc="-15" dirty="0">
                <a:latin typeface="Segoe UI"/>
                <a:cs typeface="Segoe UI"/>
              </a:rPr>
              <a:t> </a:t>
            </a:r>
            <a:r>
              <a:rPr sz="2000" b="1" spc="-5" dirty="0">
                <a:latin typeface="Segoe UI"/>
                <a:cs typeface="Segoe UI"/>
              </a:rPr>
              <a:t>la</a:t>
            </a:r>
            <a:r>
              <a:rPr sz="2000" b="1" spc="-35" dirty="0">
                <a:latin typeface="Segoe UI"/>
                <a:cs typeface="Segoe UI"/>
              </a:rPr>
              <a:t> </a:t>
            </a:r>
            <a:r>
              <a:rPr sz="2000" b="1" dirty="0">
                <a:latin typeface="Segoe UI"/>
                <a:cs typeface="Segoe UI"/>
              </a:rPr>
              <a:t>cadena</a:t>
            </a:r>
            <a:r>
              <a:rPr sz="2000" b="1" spc="-5" dirty="0">
                <a:latin typeface="Segoe UI"/>
                <a:cs typeface="Segoe UI"/>
              </a:rPr>
              <a:t> </a:t>
            </a:r>
            <a:r>
              <a:rPr sz="2000" b="1" dirty="0">
                <a:latin typeface="Segoe UI"/>
                <a:cs typeface="Segoe UI"/>
              </a:rPr>
              <a:t>de</a:t>
            </a:r>
            <a:r>
              <a:rPr sz="2000" b="1" spc="-15" dirty="0">
                <a:latin typeface="Segoe UI"/>
                <a:cs typeface="Segoe UI"/>
              </a:rPr>
              <a:t> </a:t>
            </a:r>
            <a:r>
              <a:rPr sz="2000" b="1" spc="-5" dirty="0">
                <a:latin typeface="Segoe UI"/>
                <a:cs typeface="Segoe UI"/>
              </a:rPr>
              <a:t>suministro</a:t>
            </a:r>
            <a:endParaRPr sz="2000" dirty="0">
              <a:latin typeface="Segoe UI"/>
              <a:cs typeface="Segoe UI"/>
            </a:endParaRPr>
          </a:p>
          <a:p>
            <a:pPr marL="299085" marR="5080" indent="-287020">
              <a:lnSpc>
                <a:spcPct val="149300"/>
              </a:lnSpc>
              <a:spcBef>
                <a:spcPts val="1115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Compras:</a:t>
            </a:r>
            <a:r>
              <a:rPr sz="2000" b="1" spc="18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control</a:t>
            </a:r>
            <a:r>
              <a:rPr sz="2000" spc="19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de</a:t>
            </a:r>
            <a:r>
              <a:rPr sz="2000" spc="18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la</a:t>
            </a:r>
            <a:r>
              <a:rPr sz="2000" spc="19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relación</a:t>
            </a:r>
            <a:r>
              <a:rPr sz="2000" spc="19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con</a:t>
            </a:r>
            <a:r>
              <a:rPr sz="2000" spc="2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los</a:t>
            </a:r>
            <a:r>
              <a:rPr sz="2000" spc="18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proveedores</a:t>
            </a:r>
            <a:r>
              <a:rPr sz="2000" spc="18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y</a:t>
            </a:r>
            <a:r>
              <a:rPr sz="2000" spc="19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del</a:t>
            </a:r>
            <a:r>
              <a:rPr sz="2000" spc="18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grado </a:t>
            </a:r>
            <a:r>
              <a:rPr sz="2000" spc="-53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de</a:t>
            </a:r>
            <a:r>
              <a:rPr sz="2000" spc="-2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FF0000"/>
                </a:solidFill>
                <a:latin typeface="Segoe UI"/>
                <a:cs typeface="Segoe UI"/>
              </a:rPr>
              <a:t>fiabilidad</a:t>
            </a:r>
            <a:r>
              <a:rPr sz="200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spc="10" dirty="0">
                <a:solidFill>
                  <a:srgbClr val="FF0000"/>
                </a:solidFill>
                <a:latin typeface="Segoe UI"/>
                <a:cs typeface="Segoe UI"/>
              </a:rPr>
              <a:t>de</a:t>
            </a:r>
            <a:r>
              <a:rPr sz="2000" spc="-1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FF0000"/>
                </a:solidFill>
                <a:latin typeface="Segoe UI"/>
                <a:cs typeface="Segoe UI"/>
              </a:rPr>
              <a:t>las</a:t>
            </a:r>
            <a:r>
              <a:rPr sz="2000" spc="-2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FF0000"/>
                </a:solidFill>
                <a:latin typeface="Segoe UI"/>
                <a:cs typeface="Segoe UI"/>
              </a:rPr>
              <a:t>entregas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.</a:t>
            </a:r>
            <a:endParaRPr sz="2000" dirty="0">
              <a:latin typeface="Segoe UI"/>
              <a:cs typeface="Segoe UI"/>
            </a:endParaRPr>
          </a:p>
          <a:p>
            <a:pPr marL="299085" marR="5080" indent="-287020">
              <a:lnSpc>
                <a:spcPct val="150100"/>
              </a:lnSpc>
              <a:spcBef>
                <a:spcPts val="20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Abastecimiento:</a:t>
            </a:r>
            <a:r>
              <a:rPr sz="2000" b="1" spc="32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seguimiento</a:t>
            </a:r>
            <a:r>
              <a:rPr sz="2000" spc="34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de</a:t>
            </a:r>
            <a:r>
              <a:rPr sz="2000" spc="32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los</a:t>
            </a:r>
            <a:r>
              <a:rPr sz="2000" spc="32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pedidos</a:t>
            </a:r>
            <a:r>
              <a:rPr sz="2000" spc="32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latin typeface="Segoe UI"/>
                <a:cs typeface="Segoe UI"/>
              </a:rPr>
              <a:t>y</a:t>
            </a:r>
            <a:r>
              <a:rPr sz="2000" spc="32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FF0000"/>
                </a:solidFill>
                <a:latin typeface="Segoe UI"/>
                <a:cs typeface="Segoe UI"/>
              </a:rPr>
              <a:t>control</a:t>
            </a:r>
            <a:r>
              <a:rPr sz="2000" spc="33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FF0000"/>
                </a:solidFill>
                <a:latin typeface="Segoe UI"/>
                <a:cs typeface="Segoe UI"/>
              </a:rPr>
              <a:t>del</a:t>
            </a:r>
            <a:r>
              <a:rPr sz="2000" spc="32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FF0000"/>
                </a:solidFill>
                <a:latin typeface="Segoe UI"/>
                <a:cs typeface="Segoe UI"/>
              </a:rPr>
              <a:t>ciclo </a:t>
            </a:r>
            <a:r>
              <a:rPr sz="2000" spc="-53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FF0000"/>
                </a:solidFill>
                <a:latin typeface="Segoe UI"/>
                <a:cs typeface="Segoe UI"/>
              </a:rPr>
              <a:t>del</a:t>
            </a:r>
            <a:r>
              <a:rPr sz="2000" spc="-2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FF0000"/>
                </a:solidFill>
                <a:latin typeface="Segoe UI"/>
                <a:cs typeface="Segoe UI"/>
              </a:rPr>
              <a:t>pedido.</a:t>
            </a:r>
          </a:p>
          <a:p>
            <a:pPr marL="299085" marR="558165" indent="-287020">
              <a:lnSpc>
                <a:spcPct val="149200"/>
              </a:lnSpc>
              <a:spcBef>
                <a:spcPts val="15"/>
              </a:spcBef>
              <a:buFont typeface="Arial MT"/>
              <a:buChar char="•"/>
              <a:tabLst>
                <a:tab pos="299085" algn="l"/>
                <a:tab pos="299720" algn="l"/>
              </a:tabLst>
            </a:pPr>
            <a:r>
              <a:rPr sz="2000" b="1" spc="-5" dirty="0">
                <a:solidFill>
                  <a:srgbClr val="00466C"/>
                </a:solidFill>
                <a:latin typeface="Segoe UI"/>
                <a:cs typeface="Segoe UI"/>
              </a:rPr>
              <a:t>Planificación:</a:t>
            </a:r>
            <a:r>
              <a:rPr sz="2000" b="1" spc="15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definición</a:t>
            </a:r>
            <a:r>
              <a:rPr sz="2000" spc="17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de</a:t>
            </a:r>
            <a:r>
              <a:rPr sz="2000" spc="15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los</a:t>
            </a:r>
            <a:r>
              <a:rPr sz="2000" spc="15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parámetros</a:t>
            </a:r>
            <a:r>
              <a:rPr sz="2000" spc="16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de</a:t>
            </a:r>
            <a:r>
              <a:rPr sz="2000" spc="15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cálculo</a:t>
            </a:r>
            <a:r>
              <a:rPr sz="2000" spc="16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de</a:t>
            </a:r>
            <a:r>
              <a:rPr sz="2000" spc="15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las </a:t>
            </a:r>
            <a:r>
              <a:rPr sz="2000" spc="-53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necesidades</a:t>
            </a:r>
            <a:r>
              <a:rPr sz="20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FF0000"/>
                </a:solidFill>
                <a:latin typeface="Segoe UI"/>
                <a:cs typeface="Segoe UI"/>
              </a:rPr>
              <a:t>y</a:t>
            </a:r>
            <a:r>
              <a:rPr sz="2000" spc="-2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FF0000"/>
                </a:solidFill>
                <a:latin typeface="Segoe UI"/>
                <a:cs typeface="Segoe UI"/>
              </a:rPr>
              <a:t>control</a:t>
            </a:r>
            <a:r>
              <a:rPr sz="2000" spc="-2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FF0000"/>
                </a:solidFill>
                <a:latin typeface="Segoe UI"/>
                <a:cs typeface="Segoe UI"/>
              </a:rPr>
              <a:t>sobre</a:t>
            </a:r>
            <a:r>
              <a:rPr sz="2000" spc="-5" dirty="0">
                <a:solidFill>
                  <a:srgbClr val="FF0000"/>
                </a:solidFill>
                <a:latin typeface="Segoe UI"/>
                <a:cs typeface="Segoe UI"/>
              </a:rPr>
              <a:t> la</a:t>
            </a:r>
            <a:r>
              <a:rPr sz="2000" spc="-1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spc="-5" dirty="0">
                <a:solidFill>
                  <a:srgbClr val="FF0000"/>
                </a:solidFill>
                <a:latin typeface="Segoe UI"/>
                <a:cs typeface="Segoe UI"/>
              </a:rPr>
              <a:t>previsión</a:t>
            </a:r>
            <a:r>
              <a:rPr sz="2000" spc="3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FF0000"/>
                </a:solidFill>
                <a:latin typeface="Segoe UI"/>
                <a:cs typeface="Segoe UI"/>
              </a:rPr>
              <a:t>de</a:t>
            </a:r>
            <a:r>
              <a:rPr sz="2000" spc="-2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2000" dirty="0">
                <a:solidFill>
                  <a:srgbClr val="FF0000"/>
                </a:solidFill>
                <a:latin typeface="Segoe UI"/>
                <a:cs typeface="Segoe UI"/>
              </a:rPr>
              <a:t>venta.</a:t>
            </a: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315845" y="4999354"/>
            <a:ext cx="4831714" cy="8356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38650" y="170116"/>
            <a:ext cx="443103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Cadena</a:t>
            </a:r>
            <a:r>
              <a:rPr spc="-95" dirty="0"/>
              <a:t> </a:t>
            </a:r>
            <a:r>
              <a:rPr spc="-5" dirty="0"/>
              <a:t>de</a:t>
            </a:r>
            <a:r>
              <a:rPr spc="-90" dirty="0"/>
              <a:t> </a:t>
            </a:r>
            <a:r>
              <a:rPr spc="-5" dirty="0"/>
              <a:t>Abastecimiento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0" y="4783454"/>
            <a:ext cx="9144000" cy="2074546"/>
            <a:chOff x="0" y="4783454"/>
            <a:chExt cx="9144000" cy="2074546"/>
          </a:xfrm>
        </p:grpSpPr>
        <p:sp>
          <p:nvSpPr>
            <p:cNvPr id="4" name="object 4"/>
            <p:cNvSpPr/>
            <p:nvPr/>
          </p:nvSpPr>
          <p:spPr>
            <a:xfrm>
              <a:off x="0" y="6550025"/>
              <a:ext cx="9144000" cy="307975"/>
            </a:xfrm>
            <a:custGeom>
              <a:avLst/>
              <a:gdLst/>
              <a:ahLst/>
              <a:cxnLst/>
              <a:rect l="l" t="t" r="r" b="b"/>
              <a:pathLst>
                <a:path w="9144000" h="307975">
                  <a:moveTo>
                    <a:pt x="9144000" y="0"/>
                  </a:moveTo>
                  <a:lnTo>
                    <a:pt x="0" y="0"/>
                  </a:lnTo>
                  <a:lnTo>
                    <a:pt x="0" y="307975"/>
                  </a:lnTo>
                  <a:lnTo>
                    <a:pt x="9144000" y="307975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4A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8275" y="6289039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8975725" y="0"/>
                  </a:moveTo>
                  <a:lnTo>
                    <a:pt x="0" y="568325"/>
                  </a:lnTo>
                  <a:lnTo>
                    <a:pt x="8975725" y="568325"/>
                  </a:lnTo>
                  <a:lnTo>
                    <a:pt x="8975725" y="0"/>
                  </a:lnTo>
                  <a:close/>
                </a:path>
              </a:pathLst>
            </a:custGeom>
            <a:solidFill>
              <a:srgbClr val="B5CC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8275" y="6289039"/>
              <a:ext cx="8975725" cy="568325"/>
            </a:xfrm>
            <a:custGeom>
              <a:avLst/>
              <a:gdLst/>
              <a:ahLst/>
              <a:cxnLst/>
              <a:rect l="l" t="t" r="r" b="b"/>
              <a:pathLst>
                <a:path w="8975725" h="568325">
                  <a:moveTo>
                    <a:pt x="0" y="568325"/>
                  </a:moveTo>
                  <a:lnTo>
                    <a:pt x="8975725" y="0"/>
                  </a:lnTo>
                  <a:lnTo>
                    <a:pt x="8975725" y="568325"/>
                  </a:lnTo>
                </a:path>
              </a:pathLst>
            </a:custGeom>
            <a:ln w="12192">
              <a:solidFill>
                <a:srgbClr val="B5CC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98039" y="4783454"/>
              <a:ext cx="4836161" cy="1312546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889317" y="1024254"/>
            <a:ext cx="7576820" cy="36817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604" algn="just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latin typeface="Segoe UI"/>
                <a:cs typeface="Segoe UI"/>
              </a:rPr>
              <a:t>Puntos</a:t>
            </a:r>
            <a:r>
              <a:rPr sz="2000" b="1" spc="-35" dirty="0">
                <a:latin typeface="Segoe UI"/>
                <a:cs typeface="Segoe UI"/>
              </a:rPr>
              <a:t> </a:t>
            </a:r>
            <a:r>
              <a:rPr sz="2000" b="1" spc="-5" dirty="0">
                <a:latin typeface="Segoe UI"/>
                <a:cs typeface="Segoe UI"/>
              </a:rPr>
              <a:t>críticos</a:t>
            </a:r>
            <a:r>
              <a:rPr sz="2000" b="1" spc="-15" dirty="0">
                <a:latin typeface="Segoe UI"/>
                <a:cs typeface="Segoe UI"/>
              </a:rPr>
              <a:t> </a:t>
            </a:r>
            <a:r>
              <a:rPr sz="2000" b="1" dirty="0">
                <a:latin typeface="Segoe UI"/>
                <a:cs typeface="Segoe UI"/>
              </a:rPr>
              <a:t>de</a:t>
            </a:r>
            <a:r>
              <a:rPr sz="2000" b="1" spc="-15" dirty="0">
                <a:latin typeface="Segoe UI"/>
                <a:cs typeface="Segoe UI"/>
              </a:rPr>
              <a:t> </a:t>
            </a:r>
            <a:r>
              <a:rPr sz="2000" b="1" spc="-5" dirty="0">
                <a:latin typeface="Segoe UI"/>
                <a:cs typeface="Segoe UI"/>
              </a:rPr>
              <a:t>la</a:t>
            </a:r>
            <a:r>
              <a:rPr sz="2000" b="1" spc="-35" dirty="0">
                <a:latin typeface="Segoe UI"/>
                <a:cs typeface="Segoe UI"/>
              </a:rPr>
              <a:t> </a:t>
            </a:r>
            <a:r>
              <a:rPr sz="2000" b="1" dirty="0">
                <a:latin typeface="Segoe UI"/>
                <a:cs typeface="Segoe UI"/>
              </a:rPr>
              <a:t>cadena</a:t>
            </a:r>
            <a:r>
              <a:rPr sz="2000" b="1" spc="-5" dirty="0">
                <a:latin typeface="Segoe UI"/>
                <a:cs typeface="Segoe UI"/>
              </a:rPr>
              <a:t> </a:t>
            </a:r>
            <a:r>
              <a:rPr sz="2000" b="1" dirty="0">
                <a:latin typeface="Segoe UI"/>
                <a:cs typeface="Segoe UI"/>
              </a:rPr>
              <a:t>de</a:t>
            </a:r>
            <a:r>
              <a:rPr sz="2000" b="1" spc="-15" dirty="0">
                <a:latin typeface="Segoe UI"/>
                <a:cs typeface="Segoe UI"/>
              </a:rPr>
              <a:t> </a:t>
            </a:r>
            <a:r>
              <a:rPr sz="2000" b="1" spc="-5" dirty="0">
                <a:latin typeface="Segoe UI"/>
                <a:cs typeface="Segoe UI"/>
              </a:rPr>
              <a:t>suministro</a:t>
            </a:r>
            <a:endParaRPr sz="2000" dirty="0">
              <a:latin typeface="Segoe UI"/>
              <a:cs typeface="Segoe UI"/>
            </a:endParaRPr>
          </a:p>
          <a:p>
            <a:pPr marL="299085" marR="8255" indent="-287020" algn="just">
              <a:lnSpc>
                <a:spcPct val="150100"/>
              </a:lnSpc>
              <a:spcBef>
                <a:spcPts val="455"/>
              </a:spcBef>
              <a:buFont typeface="Arial MT"/>
              <a:buChar char="•"/>
              <a:tabLst>
                <a:tab pos="299720" algn="l"/>
              </a:tabLst>
            </a:pP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Producción: </a:t>
            </a:r>
            <a:r>
              <a:rPr sz="18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control de </a:t>
            </a:r>
            <a:r>
              <a:rPr sz="18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tiempos </a:t>
            </a:r>
            <a:r>
              <a:rPr sz="18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de </a:t>
            </a:r>
            <a:r>
              <a:rPr sz="18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producción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y </a:t>
            </a:r>
            <a:r>
              <a:rPr sz="1800" dirty="0">
                <a:solidFill>
                  <a:srgbClr val="FF0000"/>
                </a:solidFill>
                <a:latin typeface="Segoe UI"/>
                <a:cs typeface="Segoe UI"/>
              </a:rPr>
              <a:t>los costes y </a:t>
            </a:r>
            <a:r>
              <a:rPr sz="1800" spc="-5" dirty="0">
                <a:solidFill>
                  <a:srgbClr val="FF0000"/>
                </a:solidFill>
                <a:latin typeface="Segoe UI"/>
                <a:cs typeface="Segoe UI"/>
              </a:rPr>
              <a:t>tiempos </a:t>
            </a:r>
            <a:r>
              <a:rPr sz="1800" dirty="0">
                <a:solidFill>
                  <a:srgbClr val="FF0000"/>
                </a:solidFill>
                <a:latin typeface="Segoe UI"/>
                <a:cs typeface="Segoe UI"/>
              </a:rPr>
              <a:t> de</a:t>
            </a:r>
            <a:r>
              <a:rPr sz="1800" spc="-2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FF0000"/>
                </a:solidFill>
                <a:latin typeface="Segoe UI"/>
                <a:cs typeface="Segoe UI"/>
              </a:rPr>
              <a:t>recambio</a:t>
            </a:r>
            <a:r>
              <a:rPr sz="1800" spc="3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FF0000"/>
                </a:solidFill>
                <a:latin typeface="Segoe UI"/>
                <a:cs typeface="Segoe UI"/>
              </a:rPr>
              <a:t>de</a:t>
            </a:r>
            <a:r>
              <a:rPr sz="1800" spc="-3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FF0000"/>
                </a:solidFill>
                <a:latin typeface="Segoe UI"/>
                <a:cs typeface="Segoe UI"/>
              </a:rPr>
              <a:t>máquinas.</a:t>
            </a:r>
            <a:endParaRPr sz="1800" dirty="0">
              <a:solidFill>
                <a:srgbClr val="FF0000"/>
              </a:solidFill>
              <a:latin typeface="Segoe UI"/>
              <a:cs typeface="Segoe UI"/>
            </a:endParaRPr>
          </a:p>
          <a:p>
            <a:pPr marL="299085" marR="5080" indent="-287020" algn="just">
              <a:lnSpc>
                <a:spcPct val="149600"/>
              </a:lnSpc>
              <a:spcBef>
                <a:spcPts val="10"/>
              </a:spcBef>
              <a:buFont typeface="Arial MT"/>
              <a:buChar char="•"/>
              <a:tabLst>
                <a:tab pos="299720" algn="l"/>
              </a:tabLst>
            </a:pP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Almacenaje:</a:t>
            </a:r>
            <a:r>
              <a:rPr sz="1800" b="1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realización</a:t>
            </a:r>
            <a:r>
              <a:rPr sz="1800" spc="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de</a:t>
            </a:r>
            <a:r>
              <a:rPr sz="1800" spc="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todas</a:t>
            </a:r>
            <a:r>
              <a:rPr sz="1800" spc="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las</a:t>
            </a:r>
            <a:r>
              <a:rPr sz="1800" spc="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operaciones</a:t>
            </a:r>
            <a:r>
              <a:rPr sz="18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de</a:t>
            </a:r>
            <a:r>
              <a:rPr sz="1800" spc="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recepción, </a:t>
            </a:r>
            <a:r>
              <a:rPr sz="1800" spc="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almacenaje, </a:t>
            </a:r>
            <a:r>
              <a:rPr sz="18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preparación </a:t>
            </a:r>
            <a:r>
              <a:rPr sz="18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y </a:t>
            </a:r>
            <a:r>
              <a:rPr sz="18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expedición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, </a:t>
            </a:r>
            <a:r>
              <a:rPr sz="1800" spc="-5" dirty="0">
                <a:solidFill>
                  <a:srgbClr val="FF0000"/>
                </a:solidFill>
                <a:latin typeface="Segoe UI"/>
                <a:cs typeface="Segoe UI"/>
              </a:rPr>
              <a:t>minimizando </a:t>
            </a:r>
            <a:r>
              <a:rPr sz="1800" dirty="0">
                <a:solidFill>
                  <a:srgbClr val="FF0000"/>
                </a:solidFill>
                <a:latin typeface="Segoe UI"/>
                <a:cs typeface="Segoe UI"/>
              </a:rPr>
              <a:t>los </a:t>
            </a:r>
            <a:r>
              <a:rPr sz="1800" spc="-5" dirty="0">
                <a:solidFill>
                  <a:srgbClr val="FF0000"/>
                </a:solidFill>
                <a:latin typeface="Segoe UI"/>
                <a:cs typeface="Segoe UI"/>
              </a:rPr>
              <a:t>movimientos </a:t>
            </a:r>
            <a:r>
              <a:rPr sz="1800" dirty="0">
                <a:solidFill>
                  <a:srgbClr val="FF0000"/>
                </a:solidFill>
                <a:latin typeface="Segoe UI"/>
                <a:cs typeface="Segoe UI"/>
              </a:rPr>
              <a:t>y </a:t>
            </a:r>
            <a:r>
              <a:rPr sz="1800" spc="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FF0000"/>
                </a:solidFill>
                <a:latin typeface="Segoe UI"/>
                <a:cs typeface="Segoe UI"/>
              </a:rPr>
              <a:t>reduciendo</a:t>
            </a:r>
            <a:r>
              <a:rPr sz="1800" spc="1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FF0000"/>
                </a:solidFill>
                <a:latin typeface="Segoe UI"/>
                <a:cs typeface="Segoe UI"/>
              </a:rPr>
              <a:t>al</a:t>
            </a:r>
            <a:r>
              <a:rPr sz="1800" spc="-1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FF0000"/>
                </a:solidFill>
                <a:latin typeface="Segoe UI"/>
                <a:cs typeface="Segoe UI"/>
              </a:rPr>
              <a:t>máximo</a:t>
            </a:r>
            <a:r>
              <a:rPr sz="1800" spc="-3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FF0000"/>
                </a:solidFill>
                <a:latin typeface="Segoe UI"/>
                <a:cs typeface="Segoe UI"/>
              </a:rPr>
              <a:t>la</a:t>
            </a:r>
            <a:r>
              <a:rPr sz="1800" spc="-3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FF0000"/>
                </a:solidFill>
                <a:latin typeface="Segoe UI"/>
                <a:cs typeface="Segoe UI"/>
              </a:rPr>
              <a:t>pérdida</a:t>
            </a:r>
            <a:r>
              <a:rPr sz="1800" spc="1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FF0000"/>
                </a:solidFill>
                <a:latin typeface="Segoe UI"/>
                <a:cs typeface="Segoe UI"/>
              </a:rPr>
              <a:t>de</a:t>
            </a:r>
            <a:r>
              <a:rPr sz="1800" spc="-1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FF0000"/>
                </a:solidFill>
                <a:latin typeface="Segoe UI"/>
                <a:cs typeface="Segoe UI"/>
              </a:rPr>
              <a:t>mercancías.</a:t>
            </a:r>
            <a:endParaRPr sz="1800" dirty="0">
              <a:solidFill>
                <a:srgbClr val="FF0000"/>
              </a:solidFill>
              <a:latin typeface="Segoe UI"/>
              <a:cs typeface="Segoe UI"/>
            </a:endParaRPr>
          </a:p>
          <a:p>
            <a:pPr marL="299085" marR="8255" indent="-287020" algn="just">
              <a:lnSpc>
                <a:spcPct val="149600"/>
              </a:lnSpc>
              <a:spcBef>
                <a:spcPts val="50"/>
              </a:spcBef>
              <a:buFont typeface="Arial MT"/>
              <a:buChar char="•"/>
              <a:tabLst>
                <a:tab pos="299720" algn="l"/>
              </a:tabLst>
            </a:pPr>
            <a:r>
              <a:rPr sz="1800" b="1" spc="-5" dirty="0">
                <a:solidFill>
                  <a:srgbClr val="00466C"/>
                </a:solidFill>
                <a:latin typeface="Segoe UI"/>
                <a:cs typeface="Segoe UI"/>
              </a:rPr>
              <a:t>Distribución:</a:t>
            </a:r>
            <a:r>
              <a:rPr sz="1800" b="1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disposición</a:t>
            </a:r>
            <a:r>
              <a:rPr sz="18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de</a:t>
            </a:r>
            <a:r>
              <a:rPr sz="1800" spc="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una</a:t>
            </a:r>
            <a:r>
              <a:rPr sz="1800" spc="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flota</a:t>
            </a:r>
            <a:r>
              <a:rPr sz="1800" spc="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suficientemente</a:t>
            </a:r>
            <a:r>
              <a:rPr sz="1800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highlight>
                  <a:srgbClr val="FFFF00"/>
                </a:highlight>
                <a:latin typeface="Segoe UI"/>
                <a:cs typeface="Segoe UI"/>
              </a:rPr>
              <a:t>flexible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00466C"/>
                </a:solidFill>
                <a:latin typeface="Segoe UI"/>
                <a:cs typeface="Segoe UI"/>
              </a:rPr>
              <a:t>para </a:t>
            </a:r>
            <a:r>
              <a:rPr sz="1800" spc="-48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adaptarse</a:t>
            </a:r>
            <a:r>
              <a:rPr sz="1800" spc="47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a</a:t>
            </a:r>
            <a:r>
              <a:rPr sz="1800" spc="470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00466C"/>
                </a:solidFill>
                <a:latin typeface="Segoe UI"/>
                <a:cs typeface="Segoe UI"/>
              </a:rPr>
              <a:t>la</a:t>
            </a:r>
            <a:r>
              <a:rPr sz="1800" spc="475" dirty="0">
                <a:solidFill>
                  <a:srgbClr val="00466C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FF0000"/>
                </a:solidFill>
                <a:latin typeface="Segoe UI"/>
                <a:cs typeface="Segoe UI"/>
              </a:rPr>
              <a:t>demanda</a:t>
            </a:r>
            <a:r>
              <a:rPr sz="1800" spc="45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FF0000"/>
                </a:solidFill>
                <a:latin typeface="Segoe UI"/>
                <a:cs typeface="Segoe UI"/>
              </a:rPr>
              <a:t>de</a:t>
            </a:r>
            <a:r>
              <a:rPr sz="1800" spc="47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FF0000"/>
                </a:solidFill>
                <a:latin typeface="Segoe UI"/>
                <a:cs typeface="Segoe UI"/>
              </a:rPr>
              <a:t>entregas</a:t>
            </a:r>
            <a:r>
              <a:rPr sz="1800" spc="47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FF0000"/>
                </a:solidFill>
                <a:latin typeface="Segoe UI"/>
                <a:cs typeface="Segoe UI"/>
              </a:rPr>
              <a:t>diarias.  Control</a:t>
            </a:r>
            <a:r>
              <a:rPr sz="1800" spc="47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FF0000"/>
                </a:solidFill>
                <a:latin typeface="Segoe UI"/>
                <a:cs typeface="Segoe UI"/>
              </a:rPr>
              <a:t>de</a:t>
            </a:r>
            <a:r>
              <a:rPr sz="1800" spc="46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FF0000"/>
                </a:solidFill>
                <a:latin typeface="Segoe UI"/>
                <a:cs typeface="Segoe UI"/>
              </a:rPr>
              <a:t>tiempo</a:t>
            </a:r>
            <a:r>
              <a:rPr sz="1800" spc="47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FF0000"/>
                </a:solidFill>
                <a:latin typeface="Segoe UI"/>
                <a:cs typeface="Segoe UI"/>
              </a:rPr>
              <a:t>de </a:t>
            </a:r>
            <a:r>
              <a:rPr sz="1800" spc="-48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FF0000"/>
                </a:solidFill>
                <a:latin typeface="Segoe UI"/>
                <a:cs typeface="Segoe UI"/>
              </a:rPr>
              <a:t>entrega</a:t>
            </a:r>
            <a:r>
              <a:rPr sz="1800" spc="-1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FF0000"/>
                </a:solidFill>
                <a:latin typeface="Segoe UI"/>
                <a:cs typeface="Segoe UI"/>
              </a:rPr>
              <a:t>y</a:t>
            </a:r>
            <a:r>
              <a:rPr sz="1800" spc="15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FF0000"/>
                </a:solidFill>
                <a:latin typeface="Segoe UI"/>
                <a:cs typeface="Segoe UI"/>
              </a:rPr>
              <a:t>el</a:t>
            </a:r>
            <a:r>
              <a:rPr sz="1800" spc="-1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FF0000"/>
                </a:solidFill>
                <a:latin typeface="Segoe UI"/>
                <a:cs typeface="Segoe UI"/>
              </a:rPr>
              <a:t>nivel</a:t>
            </a:r>
            <a:r>
              <a:rPr sz="1800" spc="-1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800" dirty="0">
                <a:solidFill>
                  <a:srgbClr val="FF0000"/>
                </a:solidFill>
                <a:latin typeface="Segoe UI"/>
                <a:cs typeface="Segoe UI"/>
              </a:rPr>
              <a:t>de</a:t>
            </a:r>
            <a:r>
              <a:rPr sz="1800" spc="-20" dirty="0">
                <a:solidFill>
                  <a:srgbClr val="FF0000"/>
                </a:solidFill>
                <a:latin typeface="Segoe UI"/>
                <a:cs typeface="Segoe UI"/>
              </a:rPr>
              <a:t> </a:t>
            </a:r>
            <a:r>
              <a:rPr sz="1800" spc="-5" dirty="0">
                <a:solidFill>
                  <a:srgbClr val="FF0000"/>
                </a:solidFill>
                <a:latin typeface="Segoe UI"/>
                <a:cs typeface="Segoe UI"/>
              </a:rPr>
              <a:t>servicio.</a:t>
            </a:r>
            <a:endParaRPr sz="1800" dirty="0">
              <a:solidFill>
                <a:srgbClr val="FF0000"/>
              </a:solidFill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174</TotalTime>
  <Words>1200</Words>
  <Application>Microsoft Office PowerPoint</Application>
  <PresentationFormat>Presentación en pantalla (4:3)</PresentationFormat>
  <Paragraphs>146</Paragraphs>
  <Slides>22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6" baseType="lpstr">
      <vt:lpstr>Arial MT</vt:lpstr>
      <vt:lpstr>Calibri</vt:lpstr>
      <vt:lpstr>Segoe UI</vt:lpstr>
      <vt:lpstr>Office Theme</vt:lpstr>
      <vt:lpstr>Abastecimiento y Distribución</vt:lpstr>
      <vt:lpstr>Contexto</vt:lpstr>
      <vt:lpstr>Cadena de Abastecimiento</vt:lpstr>
      <vt:lpstr>Cadena de Abastecimiento</vt:lpstr>
      <vt:lpstr>Cadena de Abastecimiento</vt:lpstr>
      <vt:lpstr>Presentación de PowerPoint</vt:lpstr>
      <vt:lpstr>Cadena de Abastecimiento</vt:lpstr>
      <vt:lpstr>Cadena de Abastecimiento</vt:lpstr>
      <vt:lpstr>Cadena de Abastecimiento</vt:lpstr>
      <vt:lpstr>Niveles de Planificación</vt:lpstr>
      <vt:lpstr>Estrategia Logística</vt:lpstr>
      <vt:lpstr>Operaciones Logísticas</vt:lpstr>
      <vt:lpstr>Operaciones Logísticas</vt:lpstr>
      <vt:lpstr>Operaciones Logísticas</vt:lpstr>
      <vt:lpstr>Presentación de PowerPoint</vt:lpstr>
      <vt:lpstr>Operaciones Logísticas</vt:lpstr>
      <vt:lpstr>Equipamiento</vt:lpstr>
      <vt:lpstr>Sistemas de Información</vt:lpstr>
      <vt:lpstr>Producto o Servicio</vt:lpstr>
      <vt:lpstr>Producto Hortícola</vt:lpstr>
      <vt:lpstr>Producto Hortícola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Ricardo Rebolledo</dc:creator>
  <cp:lastModifiedBy>yonarev okanara</cp:lastModifiedBy>
  <cp:revision>8</cp:revision>
  <dcterms:created xsi:type="dcterms:W3CDTF">2023-09-02T20:52:18Z</dcterms:created>
  <dcterms:modified xsi:type="dcterms:W3CDTF">2023-09-11T21:25:14Z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2023-09-02T00:00:00Z</vt:filetime>
  </property>
  <property fmtid="{D5CDD505-2E9C-101B-9397-08002B2CF9AE}" pid="3" name="Creator">
    <vt:lpwstr>Microsoft® Word para Microsoft 365</vt:lpwstr>
  </property>
  <property fmtid="{D5CDD505-2E9C-101B-9397-08002B2CF9AE}" pid="4" name="LastSaved">
    <vt:filetime>2023-09-02T00:00:00Z</vt:filetime>
  </property>
</Properties>
</file>